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3"/>
  </p:notesMasterIdLst>
  <p:sldIdLst>
    <p:sldId id="257" r:id="rId3"/>
    <p:sldId id="299" r:id="rId4"/>
    <p:sldId id="674" r:id="rId5"/>
    <p:sldId id="304" r:id="rId6"/>
    <p:sldId id="760" r:id="rId7"/>
    <p:sldId id="612" r:id="rId8"/>
    <p:sldId id="714" r:id="rId9"/>
    <p:sldId id="715" r:id="rId10"/>
    <p:sldId id="716" r:id="rId11"/>
    <p:sldId id="615" r:id="rId12"/>
    <p:sldId id="616" r:id="rId13"/>
    <p:sldId id="713" r:id="rId14"/>
    <p:sldId id="578" r:id="rId15"/>
    <p:sldId id="584" r:id="rId16"/>
    <p:sldId id="717" r:id="rId17"/>
    <p:sldId id="617" r:id="rId18"/>
    <p:sldId id="618" r:id="rId19"/>
    <p:sldId id="718" r:id="rId20"/>
    <p:sldId id="619" r:id="rId21"/>
    <p:sldId id="589" r:id="rId22"/>
    <p:sldId id="632" r:id="rId23"/>
    <p:sldId id="631" r:id="rId24"/>
    <p:sldId id="807" r:id="rId25"/>
    <p:sldId id="675" r:id="rId26"/>
    <p:sldId id="719" r:id="rId27"/>
    <p:sldId id="641" r:id="rId28"/>
    <p:sldId id="643" r:id="rId29"/>
    <p:sldId id="644" r:id="rId30"/>
    <p:sldId id="676" r:id="rId31"/>
    <p:sldId id="645" r:id="rId32"/>
    <p:sldId id="642" r:id="rId33"/>
    <p:sldId id="720" r:id="rId34"/>
    <p:sldId id="590" r:id="rId35"/>
    <p:sldId id="591" r:id="rId36"/>
    <p:sldId id="654" r:id="rId37"/>
    <p:sldId id="808" r:id="rId38"/>
    <p:sldId id="721" r:id="rId39"/>
    <p:sldId id="655" r:id="rId40"/>
    <p:sldId id="594" r:id="rId41"/>
    <p:sldId id="763" r:id="rId42"/>
    <p:sldId id="656" r:id="rId43"/>
    <p:sldId id="809" r:id="rId44"/>
    <p:sldId id="839" r:id="rId45"/>
    <p:sldId id="840" r:id="rId46"/>
    <p:sldId id="841" r:id="rId47"/>
    <p:sldId id="843" r:id="rId48"/>
    <p:sldId id="844" r:id="rId49"/>
    <p:sldId id="845" r:id="rId50"/>
    <p:sldId id="660" r:id="rId51"/>
    <p:sldId id="595" r:id="rId52"/>
    <p:sldId id="661" r:id="rId53"/>
    <p:sldId id="662" r:id="rId54"/>
    <p:sldId id="663" r:id="rId55"/>
    <p:sldId id="664" r:id="rId56"/>
    <p:sldId id="665" r:id="rId57"/>
    <p:sldId id="666" r:id="rId58"/>
    <p:sldId id="667" r:id="rId59"/>
    <p:sldId id="668" r:id="rId60"/>
    <p:sldId id="672" r:id="rId61"/>
    <p:sldId id="316" r:id="rId62"/>
  </p:sldIdLst>
  <p:sldSz cx="12192000" cy="6858000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80604020202020204" pitchFamily="34" charset="0"/>
      <a:buNone/>
      <a:defRPr b="0" i="0" u="none" kern="1200" baseline="0">
        <a:solidFill>
          <a:schemeClr val="tx1"/>
        </a:solidFill>
        <a:latin typeface="等线"/>
        <a:ea typeface="等线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80604020202020204" pitchFamily="34" charset="0"/>
      <a:buNone/>
      <a:defRPr b="0" i="0" u="none" kern="1200" baseline="0">
        <a:solidFill>
          <a:schemeClr val="tx1"/>
        </a:solidFill>
        <a:latin typeface="等线"/>
        <a:ea typeface="等线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80604020202020204" pitchFamily="34" charset="0"/>
      <a:buNone/>
      <a:defRPr b="0" i="0" u="none" kern="1200" baseline="0">
        <a:solidFill>
          <a:schemeClr val="tx1"/>
        </a:solidFill>
        <a:latin typeface="等线"/>
        <a:ea typeface="等线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80604020202020204" pitchFamily="34" charset="0"/>
      <a:buNone/>
      <a:defRPr b="0" i="0" u="none" kern="1200" baseline="0">
        <a:solidFill>
          <a:schemeClr val="tx1"/>
        </a:solidFill>
        <a:latin typeface="等线"/>
        <a:ea typeface="等线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80604020202020204" pitchFamily="34" charset="0"/>
      <a:buNone/>
      <a:defRPr b="0" i="0" u="none" kern="1200" baseline="0">
        <a:solidFill>
          <a:schemeClr val="tx1"/>
        </a:solidFill>
        <a:latin typeface="等线"/>
        <a:ea typeface="等线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80604020202020204" pitchFamily="34" charset="0"/>
      <a:buNone/>
      <a:defRPr b="0" i="0" u="none" kern="1200" baseline="0">
        <a:solidFill>
          <a:schemeClr val="tx1"/>
        </a:solidFill>
        <a:latin typeface="等线"/>
        <a:ea typeface="等线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80604020202020204" pitchFamily="34" charset="0"/>
      <a:buNone/>
      <a:defRPr b="0" i="0" u="none" kern="1200" baseline="0">
        <a:solidFill>
          <a:schemeClr val="tx1"/>
        </a:solidFill>
        <a:latin typeface="等线"/>
        <a:ea typeface="等线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80604020202020204" pitchFamily="34" charset="0"/>
      <a:buNone/>
      <a:defRPr b="0" i="0" u="none" kern="1200" baseline="0">
        <a:solidFill>
          <a:schemeClr val="tx1"/>
        </a:solidFill>
        <a:latin typeface="等线"/>
        <a:ea typeface="等线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80604020202020204" pitchFamily="34" charset="0"/>
      <a:buNone/>
      <a:defRPr b="0" i="0" u="none" kern="1200" baseline="0">
        <a:solidFill>
          <a:schemeClr val="tx1"/>
        </a:solidFill>
        <a:latin typeface="等线"/>
        <a:ea typeface="等线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484B1"/>
    <a:srgbClr val="595959"/>
    <a:srgbClr val="0091C4"/>
    <a:srgbClr val="00ADEC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688"/>
    <p:restoredTop sz="95221"/>
  </p:normalViewPr>
  <p:slideViewPr>
    <p:cSldViewPr snapToGrid="0" showGuides="1">
      <p:cViewPr varScale="1">
        <p:scale>
          <a:sx n="67" d="100"/>
          <a:sy n="67" d="100"/>
        </p:scale>
        <p:origin x="-348" y="-96"/>
      </p:cViewPr>
      <p:guideLst>
        <p:guide orient="horz" pos="2326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6" Type="http://schemas.openxmlformats.org/officeDocument/2006/relationships/tableStyles" Target="tableStyles.xml"/><Relationship Id="rId65" Type="http://schemas.openxmlformats.org/officeDocument/2006/relationships/viewProps" Target="viewProps.xml"/><Relationship Id="rId64" Type="http://schemas.openxmlformats.org/officeDocument/2006/relationships/presProps" Target="presProps.xml"/><Relationship Id="rId63" Type="http://schemas.openxmlformats.org/officeDocument/2006/relationships/notesMaster" Target="notesMasters/notesMaster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/>
              <a:ea typeface="等线"/>
              <a:cs typeface="等线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/>
              </a:rPr>
              <a:t>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/>
              <a:ea typeface="等线"/>
              <a:cs typeface="等线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等线"/>
                <a:ea typeface="等线"/>
                <a:cs typeface="+mn-ea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/>
              <a:ea typeface="等线"/>
              <a:cs typeface="等线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等线"/>
                <a:ea typeface="等线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/>
              <a:ea typeface="等线"/>
              <a:cs typeface="等线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等线"/>
                <a:ea typeface="等线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/>
              <a:ea typeface="等线"/>
              <a:cs typeface="等线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等线"/>
                <a:ea typeface="等线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/>
              <a:ea typeface="等线"/>
              <a:cs typeface="等线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等线"/>
                <a:ea typeface="等线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/>
              <a:ea typeface="等线"/>
              <a:cs typeface="等线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等线"/>
                <a:ea typeface="等线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/>
              <a:ea typeface="等线"/>
              <a:cs typeface="等线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等线"/>
                <a:ea typeface="等线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/>
              <a:ea typeface="等线"/>
              <a:cs typeface="等线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等线"/>
                <a:ea typeface="等线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/>
              <a:ea typeface="等线"/>
              <a:cs typeface="等线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等线"/>
                <a:ea typeface="等线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/>
              <a:ea typeface="等线"/>
              <a:cs typeface="等线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等线"/>
                <a:ea typeface="等线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/>
              <a:ea typeface="等线"/>
              <a:cs typeface="等线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等线"/>
                <a:ea typeface="等线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/>
              <a:ea typeface="等线"/>
              <a:cs typeface="等线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等线"/>
                <a:ea typeface="等线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/>
              <a:ea typeface="等线"/>
              <a:cs typeface="等线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等线"/>
                <a:ea typeface="等线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22860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/>
              <a:ea typeface="等线"/>
              <a:cs typeface="等线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等线"/>
                <a:ea typeface="等线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6.pn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7.png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1.jpeg"/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image" Target="../media/image48.jpe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6.jpeg"/><Relationship Id="rId1" Type="http://schemas.openxmlformats.org/officeDocument/2006/relationships/image" Target="../media/image5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image" Target="../media/image58.jpeg"/></Relationships>
</file>

<file path=ppt/slides/_rels/slide4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2.jpeg"/><Relationship Id="rId3" Type="http://schemas.openxmlformats.org/officeDocument/2006/relationships/image" Target="../media/image21.jpeg"/><Relationship Id="rId2" Type="http://schemas.openxmlformats.org/officeDocument/2006/relationships/image" Target="../media/image61.png"/><Relationship Id="rId1" Type="http://schemas.openxmlformats.org/officeDocument/2006/relationships/image" Target="../media/image12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3.jpeg"/></Relationships>
</file>

<file path=ppt/slides/_rels/slide4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50.jpeg"/><Relationship Id="rId3" Type="http://schemas.openxmlformats.org/officeDocument/2006/relationships/image" Target="../media/image39.jpeg"/><Relationship Id="rId2" Type="http://schemas.openxmlformats.org/officeDocument/2006/relationships/image" Target="../media/image23.jpeg"/><Relationship Id="rId1" Type="http://schemas.openxmlformats.org/officeDocument/2006/relationships/image" Target="../media/image25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5.jpeg"/><Relationship Id="rId1" Type="http://schemas.openxmlformats.org/officeDocument/2006/relationships/image" Target="../media/image64.jpeg"/></Relationships>
</file>

<file path=ppt/slides/_rels/slide5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9.emf"/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image" Target="../media/image7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4.jpeg"/><Relationship Id="rId1" Type="http://schemas.openxmlformats.org/officeDocument/2006/relationships/image" Target="../media/image7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1" Type="http://schemas.openxmlformats.org/officeDocument/2006/relationships/image" Target="../media/image75.jpeg"/></Relationships>
</file>

<file path=ppt/slides/_rels/slide5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image" Target="../media/image7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1" Type="http://schemas.openxmlformats.org/officeDocument/2006/relationships/image" Target="../media/image80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4.png"/><Relationship Id="rId1" Type="http://schemas.openxmlformats.org/officeDocument/2006/relationships/image" Target="../media/image83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073" name="组合 8"/>
          <p:cNvGrpSpPr/>
          <p:nvPr/>
        </p:nvGrpSpPr>
        <p:grpSpPr>
          <a:xfrm>
            <a:off x="-88900" y="-11112"/>
            <a:ext cx="12280900" cy="2014537"/>
            <a:chOff x="-88900" y="-11906"/>
            <a:chExt cx="12280900" cy="2015241"/>
          </a:xfrm>
        </p:grpSpPr>
        <p:sp>
          <p:nvSpPr>
            <p:cNvPr id="6" name="矩形 5"/>
            <p:cNvSpPr/>
            <p:nvPr/>
          </p:nvSpPr>
          <p:spPr>
            <a:xfrm>
              <a:off x="7977188" y="-789"/>
              <a:ext cx="4214812" cy="1765916"/>
            </a:xfrm>
            <a:custGeom>
              <a:avLst/>
              <a:gdLst>
                <a:gd name="connsiteX0" fmla="*/ 0 w 4215319"/>
                <a:gd name="connsiteY0" fmla="*/ 0 h 894948"/>
                <a:gd name="connsiteX1" fmla="*/ 4215319 w 4215319"/>
                <a:gd name="connsiteY1" fmla="*/ 0 h 894948"/>
                <a:gd name="connsiteX2" fmla="*/ 4215319 w 4215319"/>
                <a:gd name="connsiteY2" fmla="*/ 894948 h 894948"/>
                <a:gd name="connsiteX3" fmla="*/ 0 w 4215319"/>
                <a:gd name="connsiteY3" fmla="*/ 894948 h 894948"/>
                <a:gd name="connsiteX4" fmla="*/ 0 w 4215319"/>
                <a:gd name="connsiteY4" fmla="*/ 0 h 894948"/>
                <a:gd name="connsiteX0-1" fmla="*/ 0 w 4215319"/>
                <a:gd name="connsiteY0-2" fmla="*/ 0 h 1361876"/>
                <a:gd name="connsiteX1-3" fmla="*/ 4215319 w 4215319"/>
                <a:gd name="connsiteY1-4" fmla="*/ 0 h 1361876"/>
                <a:gd name="connsiteX2-5" fmla="*/ 4215319 w 4215319"/>
                <a:gd name="connsiteY2-6" fmla="*/ 1361876 h 1361876"/>
                <a:gd name="connsiteX3-7" fmla="*/ 0 w 4215319"/>
                <a:gd name="connsiteY3-8" fmla="*/ 894948 h 1361876"/>
                <a:gd name="connsiteX4-9" fmla="*/ 0 w 4215319"/>
                <a:gd name="connsiteY4-10" fmla="*/ 0 h 13618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215319" h="1361876">
                  <a:moveTo>
                    <a:pt x="0" y="0"/>
                  </a:moveTo>
                  <a:lnTo>
                    <a:pt x="4215319" y="0"/>
                  </a:lnTo>
                  <a:lnTo>
                    <a:pt x="4215319" y="1361876"/>
                  </a:lnTo>
                  <a:lnTo>
                    <a:pt x="0" y="8949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8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直角三角形 4"/>
            <p:cNvSpPr/>
            <p:nvPr/>
          </p:nvSpPr>
          <p:spPr>
            <a:xfrm rot="10800000">
              <a:off x="-88900" y="-11906"/>
              <a:ext cx="12280900" cy="2015241"/>
            </a:xfrm>
            <a:custGeom>
              <a:avLst/>
              <a:gdLst>
                <a:gd name="connsiteX0" fmla="*/ 0 w 3822971"/>
                <a:gd name="connsiteY0" fmla="*/ 1167319 h 1167319"/>
                <a:gd name="connsiteX1" fmla="*/ 0 w 3822971"/>
                <a:gd name="connsiteY1" fmla="*/ 0 h 1167319"/>
                <a:gd name="connsiteX2" fmla="*/ 3822971 w 3822971"/>
                <a:gd name="connsiteY2" fmla="*/ 1167319 h 1167319"/>
                <a:gd name="connsiteX3" fmla="*/ 0 w 3822971"/>
                <a:gd name="connsiteY3" fmla="*/ 1167319 h 1167319"/>
                <a:gd name="connsiteX0-1" fmla="*/ 0 w 12179031"/>
                <a:gd name="connsiteY0-2" fmla="*/ 0 h 1225685"/>
                <a:gd name="connsiteX1-3" fmla="*/ 8356060 w 12179031"/>
                <a:gd name="connsiteY1-4" fmla="*/ 58366 h 1225685"/>
                <a:gd name="connsiteX2-5" fmla="*/ 12179031 w 12179031"/>
                <a:gd name="connsiteY2-6" fmla="*/ 1225685 h 1225685"/>
                <a:gd name="connsiteX3-7" fmla="*/ 0 w 12179031"/>
                <a:gd name="connsiteY3-8" fmla="*/ 0 h 1225685"/>
                <a:gd name="connsiteX0-9" fmla="*/ 0 w 12179031"/>
                <a:gd name="connsiteY0-10" fmla="*/ 612842 h 1838527"/>
                <a:gd name="connsiteX1-11" fmla="*/ 1 w 12179031"/>
                <a:gd name="connsiteY1-12" fmla="*/ 0 h 1838527"/>
                <a:gd name="connsiteX2-13" fmla="*/ 12179031 w 12179031"/>
                <a:gd name="connsiteY2-14" fmla="*/ 1838527 h 1838527"/>
                <a:gd name="connsiteX3-15" fmla="*/ 0 w 12179031"/>
                <a:gd name="connsiteY3-16" fmla="*/ 612842 h 1838527"/>
                <a:gd name="connsiteX0-17" fmla="*/ 0 w 12267836"/>
                <a:gd name="connsiteY0-18" fmla="*/ 612842 h 1677218"/>
                <a:gd name="connsiteX1-19" fmla="*/ 1 w 12267836"/>
                <a:gd name="connsiteY1-20" fmla="*/ 0 h 1677218"/>
                <a:gd name="connsiteX2-21" fmla="*/ 12267836 w 12267836"/>
                <a:gd name="connsiteY2-22" fmla="*/ 1677218 h 1677218"/>
                <a:gd name="connsiteX3-23" fmla="*/ 0 w 12267836"/>
                <a:gd name="connsiteY3-24" fmla="*/ 612842 h 1677218"/>
                <a:gd name="connsiteX0-25" fmla="*/ 0 w 12267836"/>
                <a:gd name="connsiteY0-26" fmla="*/ 612842 h 1706437"/>
                <a:gd name="connsiteX1-27" fmla="*/ 1 w 12267836"/>
                <a:gd name="connsiteY1-28" fmla="*/ 0 h 1706437"/>
                <a:gd name="connsiteX2-29" fmla="*/ 12267836 w 12267836"/>
                <a:gd name="connsiteY2-30" fmla="*/ 1706437 h 1706437"/>
                <a:gd name="connsiteX3-31" fmla="*/ 0 w 12267836"/>
                <a:gd name="connsiteY3-32" fmla="*/ 612842 h 17064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267836" h="1706437">
                  <a:moveTo>
                    <a:pt x="0" y="612842"/>
                  </a:moveTo>
                  <a:cubicBezTo>
                    <a:pt x="0" y="408561"/>
                    <a:pt x="1" y="204281"/>
                    <a:pt x="1" y="0"/>
                  </a:cubicBezTo>
                  <a:lnTo>
                    <a:pt x="12267836" y="1706437"/>
                  </a:lnTo>
                  <a:cubicBezTo>
                    <a:pt x="8208159" y="1297875"/>
                    <a:pt x="4059677" y="1021404"/>
                    <a:pt x="0" y="612842"/>
                  </a:cubicBezTo>
                  <a:close/>
                </a:path>
              </a:pathLst>
            </a:custGeom>
            <a:solidFill>
              <a:srgbClr val="00AD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8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" name="直角三角形 2"/>
            <p:cNvSpPr/>
            <p:nvPr/>
          </p:nvSpPr>
          <p:spPr>
            <a:xfrm rot="10800000">
              <a:off x="0" y="-789"/>
              <a:ext cx="8948738" cy="1016355"/>
            </a:xfrm>
            <a:custGeom>
              <a:avLst/>
              <a:gdLst>
                <a:gd name="connsiteX0" fmla="*/ 0 w 8949447"/>
                <a:gd name="connsiteY0" fmla="*/ 943583 h 943583"/>
                <a:gd name="connsiteX1" fmla="*/ 0 w 8949447"/>
                <a:gd name="connsiteY1" fmla="*/ 0 h 943583"/>
                <a:gd name="connsiteX2" fmla="*/ 8949447 w 8949447"/>
                <a:gd name="connsiteY2" fmla="*/ 943583 h 943583"/>
                <a:gd name="connsiteX3" fmla="*/ 0 w 8949447"/>
                <a:gd name="connsiteY3" fmla="*/ 943583 h 943583"/>
                <a:gd name="connsiteX0-1" fmla="*/ 0 w 8949447"/>
                <a:gd name="connsiteY0-2" fmla="*/ 992221 h 992221"/>
                <a:gd name="connsiteX1-3" fmla="*/ 1147863 w 8949447"/>
                <a:gd name="connsiteY1-4" fmla="*/ 0 h 992221"/>
                <a:gd name="connsiteX2-5" fmla="*/ 8949447 w 8949447"/>
                <a:gd name="connsiteY2-6" fmla="*/ 992221 h 992221"/>
                <a:gd name="connsiteX3-7" fmla="*/ 0 w 8949447"/>
                <a:gd name="connsiteY3-8" fmla="*/ 992221 h 992221"/>
                <a:gd name="connsiteX0-9" fmla="*/ 0 w 8949447"/>
                <a:gd name="connsiteY0-10" fmla="*/ 894945 h 894945"/>
                <a:gd name="connsiteX1-11" fmla="*/ 1021404 w 8949447"/>
                <a:gd name="connsiteY1-12" fmla="*/ 0 h 894945"/>
                <a:gd name="connsiteX2-13" fmla="*/ 8949447 w 8949447"/>
                <a:gd name="connsiteY2-14" fmla="*/ 894945 h 894945"/>
                <a:gd name="connsiteX3-15" fmla="*/ 0 w 8949447"/>
                <a:gd name="connsiteY3-16" fmla="*/ 894945 h 89494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949447" h="894945">
                  <a:moveTo>
                    <a:pt x="0" y="894945"/>
                  </a:moveTo>
                  <a:lnTo>
                    <a:pt x="1021404" y="0"/>
                  </a:lnTo>
                  <a:lnTo>
                    <a:pt x="8949447" y="894945"/>
                  </a:lnTo>
                  <a:lnTo>
                    <a:pt x="0" y="894945"/>
                  </a:lnTo>
                  <a:close/>
                </a:path>
              </a:pathLst>
            </a:custGeom>
            <a:solidFill>
              <a:srgbClr val="009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8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流程图: 摘录 6"/>
            <p:cNvSpPr/>
            <p:nvPr/>
          </p:nvSpPr>
          <p:spPr>
            <a:xfrm rot="5400000">
              <a:off x="714931" y="-715719"/>
              <a:ext cx="1362550" cy="2792413"/>
            </a:xfrm>
            <a:custGeom>
              <a:avLst/>
              <a:gdLst>
                <a:gd name="connsiteX0" fmla="*/ 0 w 10000"/>
                <a:gd name="connsiteY0" fmla="*/ 10000 h 10000"/>
                <a:gd name="connsiteX1" fmla="*/ 5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0-1" fmla="*/ 0 w 10000"/>
                <a:gd name="connsiteY0-2" fmla="*/ 16020 h 16020"/>
                <a:gd name="connsiteX1-3" fmla="*/ 3500 w 10000"/>
                <a:gd name="connsiteY1-4" fmla="*/ 0 h 16020"/>
                <a:gd name="connsiteX2-5" fmla="*/ 10000 w 10000"/>
                <a:gd name="connsiteY2-6" fmla="*/ 16020 h 16020"/>
                <a:gd name="connsiteX3-7" fmla="*/ 0 w 10000"/>
                <a:gd name="connsiteY3-8" fmla="*/ 16020 h 16020"/>
                <a:gd name="connsiteX0-9" fmla="*/ 0 w 10000"/>
                <a:gd name="connsiteY0-10" fmla="*/ 14428 h 14428"/>
                <a:gd name="connsiteX1-11" fmla="*/ 3214 w 10000"/>
                <a:gd name="connsiteY1-12" fmla="*/ 0 h 14428"/>
                <a:gd name="connsiteX2-13" fmla="*/ 10000 w 10000"/>
                <a:gd name="connsiteY2-14" fmla="*/ 14428 h 14428"/>
                <a:gd name="connsiteX3-15" fmla="*/ 0 w 10000"/>
                <a:gd name="connsiteY3-16" fmla="*/ 14428 h 14428"/>
                <a:gd name="connsiteX0-17" fmla="*/ 0 w 10000"/>
                <a:gd name="connsiteY0-18" fmla="*/ 14279 h 14279"/>
                <a:gd name="connsiteX1-19" fmla="*/ 3143 w 10000"/>
                <a:gd name="connsiteY1-20" fmla="*/ 0 h 14279"/>
                <a:gd name="connsiteX2-21" fmla="*/ 10000 w 10000"/>
                <a:gd name="connsiteY2-22" fmla="*/ 14279 h 14279"/>
                <a:gd name="connsiteX3-23" fmla="*/ 0 w 10000"/>
                <a:gd name="connsiteY3-24" fmla="*/ 14279 h 14279"/>
                <a:gd name="connsiteX0-25" fmla="*/ 0 w 10000"/>
                <a:gd name="connsiteY0-26" fmla="*/ 14279 h 14279"/>
                <a:gd name="connsiteX1-27" fmla="*/ 3072 w 10000"/>
                <a:gd name="connsiteY1-28" fmla="*/ 0 h 14279"/>
                <a:gd name="connsiteX2-29" fmla="*/ 10000 w 10000"/>
                <a:gd name="connsiteY2-30" fmla="*/ 14279 h 14279"/>
                <a:gd name="connsiteX3-31" fmla="*/ 0 w 10000"/>
                <a:gd name="connsiteY3-32" fmla="*/ 14279 h 142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000" h="14279">
                  <a:moveTo>
                    <a:pt x="0" y="14279"/>
                  </a:moveTo>
                  <a:lnTo>
                    <a:pt x="3072" y="0"/>
                  </a:lnTo>
                  <a:lnTo>
                    <a:pt x="10000" y="14279"/>
                  </a:lnTo>
                  <a:lnTo>
                    <a:pt x="0" y="142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8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-19050" y="418457"/>
              <a:ext cx="2986088" cy="1245034"/>
            </a:xfrm>
            <a:custGeom>
              <a:avLst/>
              <a:gdLst>
                <a:gd name="connsiteX0" fmla="*/ 0 w 3210127"/>
                <a:gd name="connsiteY0" fmla="*/ 0 h 632298"/>
                <a:gd name="connsiteX1" fmla="*/ 3210127 w 3210127"/>
                <a:gd name="connsiteY1" fmla="*/ 0 h 632298"/>
                <a:gd name="connsiteX2" fmla="*/ 3210127 w 3210127"/>
                <a:gd name="connsiteY2" fmla="*/ 632298 h 632298"/>
                <a:gd name="connsiteX3" fmla="*/ 0 w 3210127"/>
                <a:gd name="connsiteY3" fmla="*/ 632298 h 632298"/>
                <a:gd name="connsiteX4" fmla="*/ 0 w 3210127"/>
                <a:gd name="connsiteY4" fmla="*/ 0 h 632298"/>
                <a:gd name="connsiteX0-1" fmla="*/ 0 w 3210127"/>
                <a:gd name="connsiteY0-2" fmla="*/ 933855 h 1566153"/>
                <a:gd name="connsiteX1-3" fmla="*/ 2830749 w 3210127"/>
                <a:gd name="connsiteY1-4" fmla="*/ 0 h 1566153"/>
                <a:gd name="connsiteX2-5" fmla="*/ 3210127 w 3210127"/>
                <a:gd name="connsiteY2-6" fmla="*/ 1566153 h 1566153"/>
                <a:gd name="connsiteX3-7" fmla="*/ 0 w 3210127"/>
                <a:gd name="connsiteY3-8" fmla="*/ 1566153 h 1566153"/>
                <a:gd name="connsiteX4-9" fmla="*/ 0 w 3210127"/>
                <a:gd name="connsiteY4-10" fmla="*/ 933855 h 1566153"/>
                <a:gd name="connsiteX0-11" fmla="*/ 0 w 2986391"/>
                <a:gd name="connsiteY0-12" fmla="*/ 933855 h 1566153"/>
                <a:gd name="connsiteX1-13" fmla="*/ 2830749 w 2986391"/>
                <a:gd name="connsiteY1-14" fmla="*/ 0 h 1566153"/>
                <a:gd name="connsiteX2-15" fmla="*/ 2986391 w 2986391"/>
                <a:gd name="connsiteY2-16" fmla="*/ 38911 h 1566153"/>
                <a:gd name="connsiteX3-17" fmla="*/ 0 w 2986391"/>
                <a:gd name="connsiteY3-18" fmla="*/ 1566153 h 1566153"/>
                <a:gd name="connsiteX4-19" fmla="*/ 0 w 2986391"/>
                <a:gd name="connsiteY4-20" fmla="*/ 933855 h 1566153"/>
                <a:gd name="connsiteX0-21" fmla="*/ 19455 w 3005846"/>
                <a:gd name="connsiteY0-22" fmla="*/ 933855 h 1235412"/>
                <a:gd name="connsiteX1-23" fmla="*/ 2850204 w 3005846"/>
                <a:gd name="connsiteY1-24" fmla="*/ 0 h 1235412"/>
                <a:gd name="connsiteX2-25" fmla="*/ 3005846 w 3005846"/>
                <a:gd name="connsiteY2-26" fmla="*/ 38911 h 1235412"/>
                <a:gd name="connsiteX3-27" fmla="*/ 0 w 3005846"/>
                <a:gd name="connsiteY3-28" fmla="*/ 1235412 h 1235412"/>
                <a:gd name="connsiteX4-29" fmla="*/ 19455 w 3005846"/>
                <a:gd name="connsiteY4-30" fmla="*/ 933855 h 1235412"/>
                <a:gd name="connsiteX0-31" fmla="*/ 19455 w 2947480"/>
                <a:gd name="connsiteY0-32" fmla="*/ 933855 h 1235412"/>
                <a:gd name="connsiteX1-33" fmla="*/ 2850204 w 2947480"/>
                <a:gd name="connsiteY1-34" fmla="*/ 0 h 1235412"/>
                <a:gd name="connsiteX2-35" fmla="*/ 2947480 w 2947480"/>
                <a:gd name="connsiteY2-36" fmla="*/ 38911 h 1235412"/>
                <a:gd name="connsiteX3-37" fmla="*/ 0 w 2947480"/>
                <a:gd name="connsiteY3-38" fmla="*/ 1235412 h 1235412"/>
                <a:gd name="connsiteX4-39" fmla="*/ 19455 w 2947480"/>
                <a:gd name="connsiteY4-40" fmla="*/ 933855 h 1235412"/>
                <a:gd name="connsiteX0-41" fmla="*/ 19455 w 2947480"/>
                <a:gd name="connsiteY0-42" fmla="*/ 933855 h 1235412"/>
                <a:gd name="connsiteX1-43" fmla="*/ 2821021 w 2947480"/>
                <a:gd name="connsiteY1-44" fmla="*/ 0 h 1235412"/>
                <a:gd name="connsiteX2-45" fmla="*/ 2947480 w 2947480"/>
                <a:gd name="connsiteY2-46" fmla="*/ 38911 h 1235412"/>
                <a:gd name="connsiteX3-47" fmla="*/ 0 w 2947480"/>
                <a:gd name="connsiteY3-48" fmla="*/ 1235412 h 1235412"/>
                <a:gd name="connsiteX4-49" fmla="*/ 19455 w 2947480"/>
                <a:gd name="connsiteY4-50" fmla="*/ 933855 h 1235412"/>
                <a:gd name="connsiteX0-51" fmla="*/ 19455 w 2966935"/>
                <a:gd name="connsiteY0-52" fmla="*/ 933855 h 1235412"/>
                <a:gd name="connsiteX1-53" fmla="*/ 2821021 w 2966935"/>
                <a:gd name="connsiteY1-54" fmla="*/ 0 h 1235412"/>
                <a:gd name="connsiteX2-55" fmla="*/ 2966935 w 2966935"/>
                <a:gd name="connsiteY2-56" fmla="*/ 29184 h 1235412"/>
                <a:gd name="connsiteX3-57" fmla="*/ 0 w 2966935"/>
                <a:gd name="connsiteY3-58" fmla="*/ 1235412 h 1235412"/>
                <a:gd name="connsiteX4-59" fmla="*/ 19455 w 2966935"/>
                <a:gd name="connsiteY4-60" fmla="*/ 933855 h 1235412"/>
                <a:gd name="connsiteX0-61" fmla="*/ 19455 w 2966935"/>
                <a:gd name="connsiteY0-62" fmla="*/ 933855 h 1235412"/>
                <a:gd name="connsiteX1-63" fmla="*/ 2786515 w 2966935"/>
                <a:gd name="connsiteY1-64" fmla="*/ 0 h 1235412"/>
                <a:gd name="connsiteX2-65" fmla="*/ 2966935 w 2966935"/>
                <a:gd name="connsiteY2-66" fmla="*/ 29184 h 1235412"/>
                <a:gd name="connsiteX3-67" fmla="*/ 0 w 2966935"/>
                <a:gd name="connsiteY3-68" fmla="*/ 1235412 h 1235412"/>
                <a:gd name="connsiteX4-69" fmla="*/ 19455 w 2966935"/>
                <a:gd name="connsiteY4-70" fmla="*/ 933855 h 1235412"/>
                <a:gd name="connsiteX0-71" fmla="*/ 19455 w 2966935"/>
                <a:gd name="connsiteY0-72" fmla="*/ 943380 h 1244937"/>
                <a:gd name="connsiteX1-73" fmla="*/ 2803183 w 2966935"/>
                <a:gd name="connsiteY1-74" fmla="*/ 0 h 1244937"/>
                <a:gd name="connsiteX2-75" fmla="*/ 2966935 w 2966935"/>
                <a:gd name="connsiteY2-76" fmla="*/ 38709 h 1244937"/>
                <a:gd name="connsiteX3-77" fmla="*/ 0 w 2966935"/>
                <a:gd name="connsiteY3-78" fmla="*/ 1244937 h 1244937"/>
                <a:gd name="connsiteX4-79" fmla="*/ 19455 w 2966935"/>
                <a:gd name="connsiteY4-80" fmla="*/ 943380 h 1244937"/>
                <a:gd name="connsiteX0-81" fmla="*/ 19455 w 2985985"/>
                <a:gd name="connsiteY0-82" fmla="*/ 943380 h 1244937"/>
                <a:gd name="connsiteX1-83" fmla="*/ 2803183 w 2985985"/>
                <a:gd name="connsiteY1-84" fmla="*/ 0 h 1244937"/>
                <a:gd name="connsiteX2-85" fmla="*/ 2985985 w 2985985"/>
                <a:gd name="connsiteY2-86" fmla="*/ 29184 h 1244937"/>
                <a:gd name="connsiteX3-87" fmla="*/ 0 w 2985985"/>
                <a:gd name="connsiteY3-88" fmla="*/ 1244937 h 1244937"/>
                <a:gd name="connsiteX4-89" fmla="*/ 19455 w 2985985"/>
                <a:gd name="connsiteY4-90" fmla="*/ 943380 h 12449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985985" h="1244937">
                  <a:moveTo>
                    <a:pt x="19455" y="943380"/>
                  </a:moveTo>
                  <a:lnTo>
                    <a:pt x="2803183" y="0"/>
                  </a:lnTo>
                  <a:lnTo>
                    <a:pt x="2985985" y="29184"/>
                  </a:lnTo>
                  <a:lnTo>
                    <a:pt x="0" y="1244937"/>
                  </a:lnTo>
                  <a:lnTo>
                    <a:pt x="19455" y="94338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8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079" name="标题 3073"/>
          <p:cNvSpPr>
            <a:spLocks noGrp="1"/>
          </p:cNvSpPr>
          <p:nvPr>
            <p:ph type="ctrTitle"/>
          </p:nvPr>
        </p:nvSpPr>
        <p:spPr>
          <a:xfrm>
            <a:off x="587375" y="1557338"/>
            <a:ext cx="11164888" cy="1844675"/>
          </a:xfrm>
        </p:spPr>
        <p:txBody>
          <a:bodyPr vert="horz" wrap="square" lIns="91440" tIns="45720" rIns="91440" bIns="45720" anchor="ctr"/>
          <a:p>
            <a:pPr eaLnBrk="1" hangingPunct="1">
              <a:lnSpc>
                <a:spcPct val="120000"/>
              </a:lnSpc>
            </a:pPr>
            <a:r>
              <a:rPr lang="zh-CN" altLang="en-US" sz="4800" kern="12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  <a:cs typeface="等线 Light" charset="0"/>
              </a:rPr>
              <a:t>农村危房简易鉴定技术要点</a:t>
            </a:r>
            <a:br>
              <a:rPr lang="zh-CN" altLang="en-US" sz="4800" kern="12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  <a:cs typeface="等线 Light" charset="0"/>
              </a:rPr>
            </a:br>
            <a:r>
              <a:rPr lang="zh-CN" altLang="en-US" sz="4800" kern="12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  <a:cs typeface="等线 Light" charset="0"/>
              </a:rPr>
              <a:t>与加固方法</a:t>
            </a:r>
            <a:endParaRPr lang="zh-CN" altLang="en-US" sz="4800" kern="1200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  <a:cs typeface="等线 Light" charset="0"/>
            </a:endParaRPr>
          </a:p>
        </p:txBody>
      </p:sp>
      <p:sp>
        <p:nvSpPr>
          <p:cNvPr id="3080" name="副标题 3074"/>
          <p:cNvSpPr>
            <a:spLocks noGrp="1"/>
          </p:cNvSpPr>
          <p:nvPr>
            <p:ph type="subTitle" idx="1"/>
          </p:nvPr>
        </p:nvSpPr>
        <p:spPr>
          <a:xfrm>
            <a:off x="2235200" y="3473450"/>
            <a:ext cx="8001000" cy="2930525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zh-CN" altLang="en-US" sz="3200" kern="1200" dirty="0">
                <a:solidFill>
                  <a:srgbClr val="005490"/>
                </a:solidFill>
                <a:latin typeface="黑体" panose="02010600030101010101" pitchFamily="49" charset="-122"/>
                <a:ea typeface="黑体" panose="02010600030101010101" pitchFamily="49" charset="-122"/>
                <a:cs typeface="等线"/>
              </a:rPr>
              <a:t>福建省建筑工程质量检测中心有限公司</a:t>
            </a:r>
            <a:endParaRPr lang="zh-CN" altLang="en-US" sz="3200" kern="1200" dirty="0">
              <a:solidFill>
                <a:srgbClr val="005490"/>
              </a:solidFill>
              <a:latin typeface="黑体" panose="02010600030101010101" pitchFamily="49" charset="-122"/>
              <a:ea typeface="黑体" panose="02010600030101010101" pitchFamily="49" charset="-122"/>
              <a:cs typeface="等线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zh-CN" altLang="en-US" sz="3200" kern="1200" dirty="0">
                <a:solidFill>
                  <a:srgbClr val="005490"/>
                </a:solidFill>
                <a:latin typeface="黑体" panose="02010600030101010101" pitchFamily="49" charset="-122"/>
                <a:ea typeface="黑体" panose="02010600030101010101" pitchFamily="49" charset="-122"/>
                <a:cs typeface="等线"/>
              </a:rPr>
              <a:t>林建京</a:t>
            </a:r>
            <a:r>
              <a:rPr lang="zh-CN" altLang="en-US" sz="3600" kern="1200" dirty="0">
                <a:solidFill>
                  <a:srgbClr val="005490"/>
                </a:solidFill>
                <a:latin typeface="黑体" panose="02010600030101010101" pitchFamily="49" charset="-122"/>
                <a:ea typeface="黑体" panose="02010600030101010101" pitchFamily="49" charset="-122"/>
                <a:cs typeface="等线"/>
              </a:rPr>
              <a:t> </a:t>
            </a:r>
            <a:r>
              <a:rPr lang="zh-CN" altLang="en-US" sz="2800" kern="1200" dirty="0">
                <a:solidFill>
                  <a:srgbClr val="005490"/>
                </a:solidFill>
                <a:latin typeface="黑体" panose="02010600030101010101" pitchFamily="49" charset="-122"/>
                <a:ea typeface="黑体" panose="02010600030101010101" pitchFamily="49" charset="-122"/>
                <a:cs typeface="等线"/>
              </a:rPr>
              <a:t>一级注册结构工程师</a:t>
            </a:r>
            <a:endParaRPr lang="zh-CN" altLang="en-US" sz="2800" kern="1200" dirty="0">
              <a:solidFill>
                <a:srgbClr val="005490"/>
              </a:solidFill>
              <a:latin typeface="黑体" panose="02010600030101010101" pitchFamily="49" charset="-122"/>
              <a:ea typeface="黑体" panose="02010600030101010101" pitchFamily="49" charset="-122"/>
              <a:cs typeface="等线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zh-CN" altLang="en-US" sz="2800" kern="1200" dirty="0">
                <a:solidFill>
                  <a:srgbClr val="005490"/>
                </a:solidFill>
                <a:latin typeface="黑体" panose="02010600030101010101" pitchFamily="49" charset="-122"/>
                <a:ea typeface="黑体" panose="02010600030101010101" pitchFamily="49" charset="-122"/>
                <a:cs typeface="等线"/>
              </a:rPr>
              <a:t>      教授级高级工程师</a:t>
            </a:r>
            <a:endParaRPr lang="zh-CN" altLang="en-US" sz="2800" kern="1200" dirty="0">
              <a:solidFill>
                <a:srgbClr val="005490"/>
              </a:solidFill>
              <a:latin typeface="黑体" panose="02010600030101010101" pitchFamily="49" charset="-122"/>
              <a:ea typeface="黑体" panose="02010600030101010101" pitchFamily="49" charset="-122"/>
              <a:cs typeface="等线"/>
            </a:endParaRPr>
          </a:p>
          <a:p>
            <a:pPr eaLnBrk="1" hangingPunct="1">
              <a:lnSpc>
                <a:spcPct val="130000"/>
              </a:lnSpc>
              <a:spcBef>
                <a:spcPts val="1200"/>
              </a:spcBef>
            </a:pPr>
            <a:r>
              <a:rPr lang="en-US" altLang="zh-CN" sz="3200" kern="1200" dirty="0">
                <a:solidFill>
                  <a:srgbClr val="005490"/>
                </a:solidFill>
                <a:latin typeface="黑体" panose="02010600030101010101" pitchFamily="49" charset="-122"/>
                <a:ea typeface="黑体" panose="02010600030101010101" pitchFamily="49" charset="-122"/>
                <a:cs typeface="等线"/>
              </a:rPr>
              <a:t>2020</a:t>
            </a:r>
            <a:r>
              <a:rPr lang="zh-CN" altLang="en-US" sz="3200" kern="1200" dirty="0">
                <a:solidFill>
                  <a:srgbClr val="005490"/>
                </a:solidFill>
                <a:latin typeface="黑体" panose="02010600030101010101" pitchFamily="49" charset="-122"/>
                <a:ea typeface="黑体" panose="02010600030101010101" pitchFamily="49" charset="-122"/>
                <a:cs typeface="等线"/>
              </a:rPr>
              <a:t>年</a:t>
            </a:r>
            <a:r>
              <a:rPr lang="en-US" altLang="zh-CN" sz="3200" kern="1200" dirty="0">
                <a:solidFill>
                  <a:srgbClr val="005490"/>
                </a:solidFill>
                <a:latin typeface="黑体" panose="02010600030101010101" pitchFamily="49" charset="-122"/>
                <a:ea typeface="黑体" panose="02010600030101010101" pitchFamily="49" charset="-122"/>
                <a:cs typeface="等线"/>
              </a:rPr>
              <a:t>4</a:t>
            </a:r>
            <a:r>
              <a:rPr lang="zh-CN" altLang="en-US" sz="3200" kern="1200" dirty="0">
                <a:solidFill>
                  <a:srgbClr val="005490"/>
                </a:solidFill>
                <a:latin typeface="黑体" panose="02010600030101010101" pitchFamily="49" charset="-122"/>
                <a:ea typeface="黑体" panose="02010600030101010101" pitchFamily="49" charset="-122"/>
                <a:cs typeface="等线"/>
              </a:rPr>
              <a:t>月</a:t>
            </a:r>
            <a:endParaRPr lang="zh-CN" altLang="en-US" sz="3200" kern="1200" dirty="0">
              <a:solidFill>
                <a:srgbClr val="005490"/>
              </a:solidFill>
              <a:latin typeface="黑体" panose="02010600030101010101" pitchFamily="49" charset="-122"/>
              <a:ea typeface="黑体" panose="02010600030101010101" pitchFamily="49" charset="-122"/>
              <a:cs typeface="等线"/>
            </a:endParaRPr>
          </a:p>
        </p:txBody>
      </p:sp>
      <p:sp>
        <p:nvSpPr>
          <p:cNvPr id="308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标题 1"/>
          <p:cNvSpPr>
            <a:spLocks noGrp="1"/>
          </p:cNvSpPr>
          <p:nvPr>
            <p:ph type="title"/>
          </p:nvPr>
        </p:nvSpPr>
        <p:spPr>
          <a:xfrm>
            <a:off x="374650" y="247650"/>
            <a:ext cx="11142663" cy="746125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en-US" altLang="zh-CN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1 </a:t>
            </a:r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《农村住房安全性鉴定技术导则》简介</a:t>
            </a:r>
            <a:endParaRPr lang="zh-CN" altLang="en-US" sz="3600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2290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2291" name="内容占位符 2"/>
          <p:cNvSpPr>
            <a:spLocks noGrp="1"/>
          </p:cNvSpPr>
          <p:nvPr/>
        </p:nvSpPr>
        <p:spPr>
          <a:xfrm>
            <a:off x="803275" y="993775"/>
            <a:ext cx="10712450" cy="119221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228600" indent="-228600">
              <a:lnSpc>
                <a:spcPct val="120000"/>
              </a:lnSpc>
              <a:buChar char="•"/>
            </a:pPr>
            <a:r>
              <a:rPr lang="zh-CN" altLang="en-US" sz="3200" dirty="0">
                <a:solidFill>
                  <a:srgbClr val="C00000"/>
                </a:solidFill>
                <a:latin typeface="等线"/>
                <a:ea typeface="黑体" panose="02010600030101010101" pitchFamily="49" charset="-122"/>
              </a:rPr>
              <a:t>鉴定风险</a:t>
            </a:r>
            <a:r>
              <a:rPr lang="zh-CN" altLang="en-US" sz="3200" dirty="0">
                <a:latin typeface="等线"/>
                <a:ea typeface="黑体" panose="02010600030101010101" pitchFamily="49" charset="-122"/>
              </a:rPr>
              <a:t>：农村住房的安全性鉴定以定性判断为主，</a:t>
            </a:r>
            <a:r>
              <a:rPr lang="zh-CN" altLang="en-US" sz="3000" dirty="0">
                <a:latin typeface="等线"/>
                <a:ea typeface="黑体" panose="02010600030101010101" pitchFamily="49" charset="-122"/>
              </a:rPr>
              <a:t>即以目测建筑损坏情况和经验判断为主，</a:t>
            </a:r>
            <a:r>
              <a:rPr lang="zh-CN" altLang="en-US" sz="3000" dirty="0">
                <a:solidFill>
                  <a:srgbClr val="C00000"/>
                </a:solidFill>
                <a:latin typeface="等线"/>
                <a:ea typeface="黑体" panose="02010600030101010101" pitchFamily="49" charset="-122"/>
              </a:rPr>
              <a:t>最大的风险可能是漏判</a:t>
            </a:r>
            <a:endParaRPr lang="zh-CN" altLang="en-US" sz="3000" dirty="0">
              <a:solidFill>
                <a:srgbClr val="C00000"/>
              </a:solidFill>
              <a:latin typeface="等线"/>
              <a:ea typeface="黑体" panose="02010600030101010101" pitchFamily="49" charset="-122"/>
            </a:endParaRPr>
          </a:p>
        </p:txBody>
      </p:sp>
      <p:pic>
        <p:nvPicPr>
          <p:cNvPr id="9220" name="图片 37" descr="微信图片_201902281427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275" y="2551113"/>
            <a:ext cx="4829175" cy="3727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内容占位符 2"/>
          <p:cNvSpPr>
            <a:spLocks noGrp="1"/>
          </p:cNvSpPr>
          <p:nvPr/>
        </p:nvSpPr>
        <p:spPr>
          <a:xfrm>
            <a:off x="5708650" y="2332038"/>
            <a:ext cx="6046788" cy="31416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228600" indent="-228600" fontAlgn="base">
              <a:lnSpc>
                <a:spcPct val="120000"/>
              </a:lnSpc>
              <a:buChar char="•"/>
            </a:pPr>
            <a:r>
              <a:rPr lang="zh-CN" altLang="en-US" sz="3000" strike="noStrike" noProof="1" dirty="0">
                <a:solidFill>
                  <a:schemeClr val="accent1">
                    <a:lumMod val="75000"/>
                  </a:schemeClr>
                </a:solidFill>
                <a:latin typeface="等线"/>
                <a:ea typeface="黑体" panose="02010600030101010101" pitchFamily="49" charset="-122"/>
                <a:cs typeface="+mn-ea"/>
              </a:rPr>
              <a:t>福州市仓山区某群租房倒塌事件</a:t>
            </a:r>
            <a:endParaRPr lang="zh-CN" altLang="en-US" sz="3000" strike="noStrike" noProof="1" dirty="0">
              <a:ea typeface="黑体" panose="02010600030101010101" pitchFamily="49" charset="-122"/>
            </a:endParaRPr>
          </a:p>
          <a:p>
            <a:pPr marL="230505" indent="-230505" fontAlgn="base">
              <a:lnSpc>
                <a:spcPct val="110000"/>
              </a:lnSpc>
            </a:pPr>
            <a:r>
              <a:rPr lang="en-US" altLang="zh-CN" sz="3000" strike="noStrike" noProof="1" dirty="0"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 —</a:t>
            </a:r>
            <a:r>
              <a:rPr lang="zh-CN" altLang="en-US" sz="3000" strike="noStrike" noProof="1" dirty="0"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2004年为单层</a:t>
            </a:r>
            <a:endParaRPr lang="zh-CN" altLang="en-US" sz="3000" strike="noStrike" noProof="1" dirty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marL="230505" indent="-230505" fontAlgn="base">
              <a:lnSpc>
                <a:spcPct val="110000"/>
              </a:lnSpc>
            </a:pPr>
            <a:r>
              <a:rPr lang="en-US" altLang="zh-CN" sz="3000" strike="noStrike" noProof="1" dirty="0"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 —</a:t>
            </a:r>
            <a:r>
              <a:rPr lang="zh-CN" altLang="en-US" sz="3000" strike="noStrike" noProof="1" dirty="0"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2011年增层为二层，2013年增层为三层，2014年增层为五层</a:t>
            </a:r>
            <a:endParaRPr lang="zh-CN" altLang="en-US" sz="3000" strike="noStrike" noProof="1" dirty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marL="230505" indent="-230505" fontAlgn="base">
              <a:lnSpc>
                <a:spcPct val="110000"/>
              </a:lnSpc>
            </a:pPr>
            <a:r>
              <a:rPr lang="en-US" altLang="zh-CN" sz="3000" strike="noStrike" noProof="1" dirty="0"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 </a:t>
            </a:r>
            <a:r>
              <a:rPr lang="en-US" altLang="zh-CN" sz="3000" strike="noStrike" noProof="1" dirty="0">
                <a:solidFill>
                  <a:schemeClr val="accent1">
                    <a:lumMod val="7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—</a:t>
            </a:r>
            <a:r>
              <a:rPr lang="zh-CN" altLang="en-US" sz="3000" strike="noStrike" noProof="1" dirty="0">
                <a:solidFill>
                  <a:schemeClr val="accent1">
                    <a:lumMod val="7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2018年6月发现部分墙体开裂</a:t>
            </a:r>
            <a:endParaRPr lang="zh-CN" altLang="en-US" sz="3000" strike="noStrike" noProof="1" dirty="0">
              <a:solidFill>
                <a:schemeClr val="accent1">
                  <a:lumMod val="75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marL="230505" indent="-230505" fontAlgn="base">
              <a:lnSpc>
                <a:spcPct val="110000"/>
              </a:lnSpc>
            </a:pPr>
            <a:r>
              <a:rPr lang="en-US" altLang="zh-CN" sz="3000" strike="noStrike" noProof="1" dirty="0">
                <a:solidFill>
                  <a:schemeClr val="accent1">
                    <a:lumMod val="7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 —</a:t>
            </a:r>
            <a:r>
              <a:rPr lang="zh-CN" altLang="en-US" sz="3000" strike="noStrike" noProof="1" dirty="0">
                <a:solidFill>
                  <a:schemeClr val="accent1">
                    <a:lumMod val="7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2019年2月倒塌</a:t>
            </a:r>
            <a:endParaRPr lang="zh-CN" altLang="en-US" sz="3000" strike="noStrike" noProof="1" dirty="0">
              <a:solidFill>
                <a:schemeClr val="accent1">
                  <a:lumMod val="75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5708650" y="5384800"/>
            <a:ext cx="6046788" cy="119221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228600" indent="-228600">
              <a:lnSpc>
                <a:spcPct val="120000"/>
              </a:lnSpc>
              <a:spcBef>
                <a:spcPts val="1200"/>
              </a:spcBef>
              <a:buChar char="•"/>
            </a:pPr>
            <a:r>
              <a:rPr lang="zh-CN" altLang="en-US" sz="30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若在</a:t>
            </a:r>
            <a:r>
              <a:rPr lang="en-US" altLang="zh-CN" sz="30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2018</a:t>
            </a:r>
            <a:r>
              <a:rPr lang="zh-CN" altLang="en-US" sz="30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年之前简易鉴定，情况如何？防范对策？</a:t>
            </a:r>
            <a:endParaRPr lang="zh-CN" altLang="en-US" sz="3000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内容占位符 2"/>
          <p:cNvSpPr>
            <a:spLocks noGrp="1"/>
          </p:cNvSpPr>
          <p:nvPr>
            <p:ph idx="1"/>
          </p:nvPr>
        </p:nvSpPr>
        <p:spPr>
          <a:xfrm>
            <a:off x="654050" y="708025"/>
            <a:ext cx="11041063" cy="5570538"/>
          </a:xfrm>
        </p:spPr>
        <p:txBody>
          <a:bodyPr vert="horz" wrap="square" lIns="91440" tIns="45720" rIns="91440" bIns="45720" numCol="1" anchor="t" anchorCtr="0" compatLnSpc="1"/>
          <a:lstStyle/>
          <a:p>
            <a:pPr marL="22860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kumimoji="0" lang="en-US" altLang="zh-CN" sz="3600" b="0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等线"/>
              </a:rPr>
              <a:t> </a:t>
            </a:r>
            <a:r>
              <a:rPr kumimoji="0" lang="en-US" altLang="zh-CN" sz="4000" b="0" i="0" u="none" strike="noStrike" kern="1200" cap="none" spc="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等线"/>
              </a:rPr>
              <a:t>2 </a:t>
            </a:r>
            <a:r>
              <a:rPr kumimoji="0" lang="zh-CN" altLang="en-US" sz="4000" b="0" i="0" u="none" strike="noStrike" kern="1200" cap="none" spc="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等线"/>
              </a:rPr>
              <a:t>简易鉴定表的填写要点</a:t>
            </a:r>
            <a:endParaRPr kumimoji="0" lang="zh-CN" altLang="en-US" sz="3600" b="0" i="0" u="none" strike="noStrike" kern="1200" cap="none" spc="0" normalizeH="0" baseline="0" noProof="1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等线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en-US" altLang="zh-CN" sz="3200" b="0" i="0" u="none" strike="noStrike" kern="1200" cap="none" spc="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等线"/>
              </a:rPr>
              <a:t>     2.1 </a:t>
            </a: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等线"/>
              </a:rPr>
              <a:t>地基基础</a:t>
            </a: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等线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en-US" altLang="zh-CN" sz="3200" b="0" i="0" u="none" strike="noStrike" kern="1200" cap="none" spc="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等线"/>
              </a:rPr>
              <a:t>     2.2 </a:t>
            </a: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等线"/>
              </a:rPr>
              <a:t>承重墙</a:t>
            </a: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等线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en-US" altLang="zh-CN" sz="3200" b="0" i="0" u="none" strike="noStrike" kern="1200" cap="none" spc="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等线"/>
              </a:rPr>
              <a:t>     2.3 木柱、梁、檩</a:t>
            </a: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等线"/>
              </a:rPr>
              <a:t>、</a:t>
            </a:r>
            <a:r>
              <a:rPr kumimoji="0" lang="en-US" altLang="zh-CN" sz="3200" b="0" i="0" u="none" strike="noStrike" kern="1200" cap="none" spc="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等线"/>
              </a:rPr>
              <a:t>木屋架</a:t>
            </a:r>
            <a:endParaRPr kumimoji="0" lang="en-US" altLang="zh-CN" sz="3200" b="0" i="0" u="none" strike="noStrike" kern="1200" cap="none" spc="0" normalizeH="0" baseline="0" noProof="1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等线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en-US" altLang="zh-CN" sz="3200" b="0" i="0" u="none" strike="noStrike" kern="1200" cap="none" spc="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等线"/>
              </a:rPr>
              <a:t>     2.4 混凝土柱、梁</a:t>
            </a:r>
            <a:endParaRPr kumimoji="0" lang="en-US" altLang="zh-CN" sz="3200" b="0" i="0" u="none" strike="noStrike" kern="1200" cap="none" spc="0" normalizeH="0" baseline="0" noProof="1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等线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en-US" altLang="zh-CN" sz="3200" b="0" i="0" u="none" strike="noStrike" kern="1200" cap="none" spc="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等线"/>
              </a:rPr>
              <a:t>     2.5 </a:t>
            </a: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等线"/>
              </a:rPr>
              <a:t>楼（屋）盖</a:t>
            </a: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等线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等线"/>
              </a:rPr>
              <a:t>     </a:t>
            </a:r>
            <a:r>
              <a:rPr kumimoji="0" lang="en-US" altLang="zh-CN" sz="3200" b="0" i="0" u="none" strike="noStrike" kern="1200" cap="none" spc="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等线"/>
              </a:rPr>
              <a:t>2.6 </a:t>
            </a: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等线"/>
              </a:rPr>
              <a:t>房屋整体危险程度鉴定</a:t>
            </a: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等线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等线"/>
              </a:rPr>
              <a:t>     </a:t>
            </a:r>
            <a:r>
              <a:rPr kumimoji="0" lang="en-US" altLang="zh-CN" sz="3200" b="0" i="0" u="none" strike="noStrike" kern="1200" cap="none" spc="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等线"/>
              </a:rPr>
              <a:t>2.7 </a:t>
            </a: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等线"/>
              </a:rPr>
              <a:t>防灾措施鉴定</a:t>
            </a: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等线"/>
            </a:endParaRPr>
          </a:p>
        </p:txBody>
      </p:sp>
      <p:sp>
        <p:nvSpPr>
          <p:cNvPr id="13314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374650" y="247650"/>
            <a:ext cx="11142663" cy="746125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en-US" altLang="zh-CN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 </a:t>
            </a:r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简易鉴定表填写要点</a:t>
            </a:r>
            <a:endParaRPr lang="zh-CN" altLang="en-US" sz="3600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4338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5123" name="内容占位符 2"/>
          <p:cNvSpPr>
            <a:spLocks noGrp="1"/>
          </p:cNvSpPr>
          <p:nvPr/>
        </p:nvSpPr>
        <p:spPr>
          <a:xfrm>
            <a:off x="677863" y="993775"/>
            <a:ext cx="11069638" cy="528478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228600" fontAlgn="base">
              <a:lnSpc>
                <a:spcPct val="130000"/>
              </a:lnSpc>
              <a:buChar char="•"/>
            </a:pPr>
            <a:r>
              <a:rPr lang="zh-CN" altLang="en-US" sz="3200" strike="noStrike" noProof="1" dirty="0">
                <a:latin typeface="等线"/>
                <a:ea typeface="黑体" panose="02010600030101010101" pitchFamily="49" charset="-122"/>
                <a:cs typeface="+mn-ea"/>
              </a:rPr>
              <a:t>《福建省住房和城乡建设厅 福建省财政厅关于加快推进农村危房改造工作的通知》（闽建村</a:t>
            </a:r>
            <a:r>
              <a:rPr lang="zh-CN" altLang="en-US" sz="3200" strike="noStrike" noProof="1" dirty="0"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［</a:t>
            </a:r>
            <a:r>
              <a:rPr lang="en-US" altLang="zh-CN" sz="3200" strike="noStrike" noProof="1" dirty="0"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2019</a:t>
            </a:r>
            <a:r>
              <a:rPr lang="zh-CN" altLang="en-US" sz="3200" strike="noStrike" noProof="1" dirty="0"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］</a:t>
            </a:r>
            <a:r>
              <a:rPr lang="en-US" altLang="zh-CN" sz="3200" strike="noStrike" noProof="1" dirty="0"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9</a:t>
            </a:r>
            <a:r>
              <a:rPr lang="zh-CN" altLang="en-US" sz="3200" strike="noStrike" noProof="1" dirty="0"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号</a:t>
            </a:r>
            <a:r>
              <a:rPr lang="zh-CN" altLang="en-US" sz="3200" strike="noStrike" noProof="1" dirty="0">
                <a:latin typeface="等线"/>
                <a:ea typeface="黑体" panose="02010600030101010101" pitchFamily="49" charset="-122"/>
                <a:cs typeface="+mn-ea"/>
              </a:rPr>
              <a:t>）</a:t>
            </a:r>
            <a:endParaRPr lang="zh-CN" altLang="en-US" sz="3200" strike="noStrike" noProof="1" dirty="0">
              <a:ea typeface="黑体" panose="02010600030101010101" pitchFamily="49" charset="-122"/>
            </a:endParaRPr>
          </a:p>
          <a:p>
            <a:pPr marL="230505" fontAlgn="base">
              <a:lnSpc>
                <a:spcPct val="130000"/>
              </a:lnSpc>
            </a:pPr>
            <a:r>
              <a:rPr lang="zh-CN" altLang="en-US" sz="3200" strike="noStrike" noProof="1" dirty="0">
                <a:latin typeface="等线"/>
                <a:ea typeface="黑体" panose="02010600030101010101" pitchFamily="49" charset="-122"/>
                <a:cs typeface="+mn-ea"/>
              </a:rPr>
              <a:t>  </a:t>
            </a:r>
            <a:r>
              <a:rPr sz="3200" strike="noStrike" noProof="1" dirty="0"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危房鉴定工作由县级住建部门</a:t>
            </a:r>
            <a:r>
              <a:rPr sz="3200" strike="noStrike" noProof="1" dirty="0">
                <a:solidFill>
                  <a:schemeClr val="accent1">
                    <a:lumMod val="7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委托有房屋鉴定资质的第三方机构</a:t>
            </a:r>
            <a:r>
              <a:rPr sz="3200" strike="noStrike" noProof="1" dirty="0"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依据《农村危险房屋鉴定技术导则（试行）》（建村函〔2009〕69号）</a:t>
            </a:r>
            <a:r>
              <a:rPr lang="zh-CN" sz="3200" strike="noStrike" noProof="1" dirty="0"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进行危房鉴定（注：现已更新）</a:t>
            </a:r>
            <a:r>
              <a:rPr sz="3200" strike="noStrike" noProof="1" dirty="0"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，</a:t>
            </a:r>
            <a:r>
              <a:rPr sz="3200" strike="noStrike" noProof="1" dirty="0">
                <a:solidFill>
                  <a:schemeClr val="accent1">
                    <a:lumMod val="7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或抽调、聘用有经验的土建类结构专业工程师与镇村干部组成鉴定小组</a:t>
            </a:r>
            <a:r>
              <a:rPr sz="3200" strike="noStrike" noProof="1" dirty="0"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开展简易鉴定（参照附件1）</a:t>
            </a:r>
            <a:endParaRPr sz="3200" strike="noStrike" noProof="1" dirty="0"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  <a:p>
            <a:pPr marL="230505" fontAlgn="base">
              <a:lnSpc>
                <a:spcPct val="130000"/>
              </a:lnSpc>
            </a:pPr>
            <a:r>
              <a:rPr sz="3200" strike="noStrike" noProof="1" dirty="0"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   </a:t>
            </a:r>
            <a:r>
              <a:rPr lang="zh-CN" sz="3200" strike="noStrike" noProof="1" dirty="0">
                <a:solidFill>
                  <a:schemeClr val="accent1">
                    <a:lumMod val="7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附件</a:t>
            </a:r>
            <a:r>
              <a:rPr lang="en-US" altLang="zh-CN" sz="3200" strike="noStrike" noProof="1" dirty="0">
                <a:solidFill>
                  <a:schemeClr val="accent1">
                    <a:lumMod val="7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1</a:t>
            </a:r>
            <a:r>
              <a:rPr lang="zh-CN" altLang="en-US" sz="3200" strike="noStrike" noProof="1" dirty="0">
                <a:solidFill>
                  <a:schemeClr val="accent1">
                    <a:lumMod val="7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：《农村危房改造（认定对象）简易鉴定表》</a:t>
            </a:r>
            <a:endParaRPr lang="zh-CN" altLang="en-US" sz="3200" strike="noStrike" noProof="1" dirty="0">
              <a:solidFill>
                <a:schemeClr val="accent1">
                  <a:lumMod val="75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图片 1" descr="简易鉴定表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8888" y="877888"/>
            <a:ext cx="9858375" cy="5732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标题 1"/>
          <p:cNvSpPr>
            <a:spLocks noGrp="1"/>
          </p:cNvSpPr>
          <p:nvPr>
            <p:ph type="title"/>
          </p:nvPr>
        </p:nvSpPr>
        <p:spPr>
          <a:xfrm>
            <a:off x="374650" y="247650"/>
            <a:ext cx="11325225" cy="746125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en-US" altLang="zh-CN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 </a:t>
            </a:r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简易鉴定表填写要点</a:t>
            </a:r>
            <a:endParaRPr lang="zh-CN" altLang="en-US" sz="3200" b="1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536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5364" name="Oval 9" descr="信纸"/>
          <p:cNvSpPr/>
          <p:nvPr/>
        </p:nvSpPr>
        <p:spPr>
          <a:xfrm>
            <a:off x="1258888" y="1155700"/>
            <a:ext cx="1622425" cy="5335588"/>
          </a:xfrm>
          <a:prstGeom prst="ellipse">
            <a:avLst/>
          </a:prstGeom>
          <a:noFill/>
          <a:ln w="38100" cap="flat" cmpd="sng">
            <a:solidFill>
              <a:srgbClr val="E00A2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" name="Oval 9" descr="信纸"/>
          <p:cNvSpPr/>
          <p:nvPr/>
        </p:nvSpPr>
        <p:spPr>
          <a:xfrm>
            <a:off x="9442450" y="2293938"/>
            <a:ext cx="844550" cy="347662"/>
          </a:xfrm>
          <a:prstGeom prst="ellipse">
            <a:avLst/>
          </a:prstGeom>
          <a:noFill/>
          <a:ln w="28575" cap="flat" cmpd="sng">
            <a:solidFill>
              <a:srgbClr val="E00A2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Oval 9" descr="信纸"/>
          <p:cNvSpPr/>
          <p:nvPr/>
        </p:nvSpPr>
        <p:spPr>
          <a:xfrm>
            <a:off x="8159750" y="2284413"/>
            <a:ext cx="844550" cy="347662"/>
          </a:xfrm>
          <a:prstGeom prst="ellipse">
            <a:avLst/>
          </a:prstGeom>
          <a:noFill/>
          <a:ln w="28575" cap="flat" cmpd="sng">
            <a:solidFill>
              <a:srgbClr val="E00A2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Oval 9" descr="信纸"/>
          <p:cNvSpPr/>
          <p:nvPr/>
        </p:nvSpPr>
        <p:spPr>
          <a:xfrm>
            <a:off x="3565525" y="1660525"/>
            <a:ext cx="2921000" cy="328613"/>
          </a:xfrm>
          <a:prstGeom prst="ellipse">
            <a:avLst/>
          </a:prstGeom>
          <a:noFill/>
          <a:ln w="28575" cap="flat" cmpd="sng">
            <a:solidFill>
              <a:srgbClr val="E00A2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" name="Oval 9" descr="信纸"/>
          <p:cNvSpPr/>
          <p:nvPr/>
        </p:nvSpPr>
        <p:spPr>
          <a:xfrm>
            <a:off x="7670800" y="1438275"/>
            <a:ext cx="2921000" cy="328613"/>
          </a:xfrm>
          <a:prstGeom prst="ellipse">
            <a:avLst/>
          </a:prstGeom>
          <a:noFill/>
          <a:ln w="28575" cap="flat" cmpd="sng">
            <a:solidFill>
              <a:srgbClr val="E00A2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8249" name="Rectangle 11" descr="信纸"/>
          <p:cNvSpPr/>
          <p:nvPr/>
        </p:nvSpPr>
        <p:spPr>
          <a:xfrm>
            <a:off x="5281613" y="360363"/>
            <a:ext cx="2484437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dirty="0">
                <a:solidFill>
                  <a:srgbClr val="00549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不均匀沉降？</a:t>
            </a:r>
            <a:endParaRPr lang="zh-CN" altLang="en-US" sz="2800" dirty="0">
              <a:solidFill>
                <a:srgbClr val="00549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7" name="Rectangle 11" descr="信纸"/>
          <p:cNvSpPr/>
          <p:nvPr/>
        </p:nvSpPr>
        <p:spPr>
          <a:xfrm>
            <a:off x="7926388" y="360363"/>
            <a:ext cx="4148137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dirty="0">
                <a:solidFill>
                  <a:srgbClr val="00549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如何判断是否</a:t>
            </a:r>
            <a:r>
              <a:rPr lang="en-US" altLang="zh-CN" sz="2800" dirty="0">
                <a:solidFill>
                  <a:srgbClr val="00549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“</a:t>
            </a:r>
            <a:r>
              <a:rPr lang="zh-CN" altLang="en-US" sz="2800" dirty="0">
                <a:solidFill>
                  <a:srgbClr val="00549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严重</a:t>
            </a:r>
            <a:r>
              <a:rPr lang="en-US" altLang="zh-CN" sz="2800" dirty="0">
                <a:solidFill>
                  <a:srgbClr val="00549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”</a:t>
            </a:r>
            <a:r>
              <a:rPr lang="zh-CN" altLang="en-US" sz="2800" dirty="0">
                <a:solidFill>
                  <a:srgbClr val="00549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？</a:t>
            </a:r>
            <a:endParaRPr lang="zh-CN" altLang="en-US" sz="2800" dirty="0">
              <a:solidFill>
                <a:srgbClr val="00549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8249" grpId="0"/>
      <p:bldP spid="4" grpId="0" animBg="1"/>
      <p:bldP spid="2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标题 1"/>
          <p:cNvSpPr>
            <a:spLocks noGrp="1"/>
          </p:cNvSpPr>
          <p:nvPr>
            <p:ph type="title"/>
          </p:nvPr>
        </p:nvSpPr>
        <p:spPr>
          <a:xfrm>
            <a:off x="374650" y="247650"/>
            <a:ext cx="11144250" cy="746125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en-US" altLang="zh-CN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2.1 </a:t>
            </a:r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地基基础</a:t>
            </a:r>
            <a:endParaRPr lang="zh-CN" altLang="en-US" sz="3600" b="1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6386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" name="内容占位符 2"/>
          <p:cNvSpPr>
            <a:spLocks noGrp="1"/>
          </p:cNvSpPr>
          <p:nvPr/>
        </p:nvSpPr>
        <p:spPr>
          <a:xfrm>
            <a:off x="588963" y="993775"/>
            <a:ext cx="11196638" cy="54213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230505" marR="0" lvl="0" indent="-230505" algn="l" defTabSz="914400" rtl="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kumimoji="0" lang="zh-CN" altLang="en-US" sz="3200" b="0" i="0" u="none" strike="noStrike" kern="1200" cap="none" spc="-10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地基基础鉴定</a:t>
            </a:r>
            <a:r>
              <a:rPr kumimoji="0" lang="zh-CN" altLang="en-US" sz="32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以现状鉴定为主，</a:t>
            </a:r>
            <a:r>
              <a:rPr kumimoji="0" lang="zh-CN" altLang="en-US" sz="32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着重检查</a:t>
            </a:r>
            <a:r>
              <a:rPr kumimoji="0" lang="zh-CN" altLang="en-US" sz="32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外露基础现状情况，</a:t>
            </a:r>
            <a:r>
              <a:rPr kumimoji="0" lang="zh-CN" altLang="en-US" sz="32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上部结构有无因不均匀沉降引起的裂缝、沉降</a:t>
            </a:r>
            <a:r>
              <a:rPr kumimoji="0" lang="zh-CN" altLang="en-US" sz="32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等。</a:t>
            </a:r>
            <a:endParaRPr kumimoji="0" lang="zh-CN" altLang="en-US" sz="3200" b="0" i="0" u="none" strike="noStrike" kern="1200" cap="none" spc="-1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  <a:p>
            <a:pPr marL="360045" marR="0" lvl="0" algn="l" defTabSz="914400" rtl="0" fontAlgn="base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defRPr/>
            </a:pPr>
            <a:r>
              <a:rPr kumimoji="0" lang="zh-CN" altLang="en-US" sz="3200" b="0" i="0" u="none" strike="noStrike" kern="1200" cap="none" spc="-10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0030101010101" pitchFamily="49" charset="-122"/>
                <a:cs typeface="+mn-ea"/>
              </a:rPr>
              <a:t>a</a:t>
            </a:r>
            <a:r>
              <a:rPr kumimoji="0" lang="zh-CN" altLang="en-US" sz="3200" b="0" i="0" u="none" strike="noStrike" kern="1200" cap="none" spc="-10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级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：上部结构无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不均匀沉降裂缝和倾斜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，外露基础完好；地基、基础稳定。</a:t>
            </a:r>
            <a:endParaRPr kumimoji="0" lang="zh-CN" altLang="en-US" sz="3000" b="0" i="0" u="none" strike="noStrike" kern="1200" cap="none" spc="-1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  <a:p>
            <a:pPr marL="360045" marR="0" lvl="0" algn="l" defTabSz="914400" rtl="0" fontAlgn="base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defRPr/>
            </a:pPr>
            <a:r>
              <a:rPr kumimoji="0" lang="zh-CN" altLang="en-US" sz="3200" b="0" i="0" u="none" strike="noStrike" kern="1200" cap="none" spc="-10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b级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：上部结构有轻微不均匀沉降裂缝，外露基础基本完好；地基、基础基本稳定。</a:t>
            </a:r>
            <a:endParaRPr kumimoji="0" lang="zh-CN" altLang="en-US" sz="3000" b="0" i="0" u="none" strike="noStrike" kern="1200" cap="none" spc="-1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  <a:p>
            <a:pPr marL="360045" marR="0" lvl="0" algn="l" defTabSz="914400" rtl="0" fontAlgn="base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defRPr/>
            </a:pPr>
            <a:r>
              <a:rPr kumimoji="0" lang="zh-CN" altLang="en-US" sz="3200" b="0" i="0" u="none" strike="noStrike" kern="1200" cap="none" spc="-10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c级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：上部结构出现明显不均匀沉降裂缝，或外露基础明显腐蚀、酥碱、松散和剥落。</a:t>
            </a:r>
            <a:endParaRPr kumimoji="0" lang="zh-CN" altLang="en-US" sz="3000" b="0" i="0" u="none" strike="noStrike" kern="1200" cap="none" spc="-1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  <a:p>
            <a:pPr marL="360045" marR="0" lvl="0" algn="l" defTabSz="914400" rtl="0" fontAlgn="base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defRPr/>
            </a:pPr>
            <a:r>
              <a:rPr kumimoji="0" lang="zh-CN" altLang="en-US" sz="3200" b="0" i="0" u="none" strike="noStrike" kern="1200" cap="none" spc="-10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d级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：上部结构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不均匀沉降裂缝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严重，且继续发展尚未稳定，或已出现明显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倾斜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；基础局部或整体塌陷</a:t>
            </a:r>
            <a:endParaRPr kumimoji="0" lang="zh-CN" altLang="en-US" sz="3000" b="0" i="0" u="none" strike="noStrike" kern="1200" cap="none" spc="-1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6" name="图片 -2147482616" descr="1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8963" y="2725738"/>
            <a:ext cx="5872162" cy="270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0" name="标题 1"/>
          <p:cNvSpPr>
            <a:spLocks noGrp="1"/>
          </p:cNvSpPr>
          <p:nvPr>
            <p:ph type="title"/>
          </p:nvPr>
        </p:nvSpPr>
        <p:spPr>
          <a:xfrm>
            <a:off x="374650" y="247650"/>
            <a:ext cx="11144250" cy="746125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en-US" altLang="zh-CN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2.1 </a:t>
            </a:r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地基基础</a:t>
            </a:r>
            <a:endParaRPr lang="zh-CN" altLang="en-US" sz="3600" b="1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7411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698500" y="2149475"/>
            <a:ext cx="10977563" cy="6365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230505" marR="0" lvl="0" indent="-230505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现象</a:t>
            </a:r>
            <a:r>
              <a:rPr kumimoji="0" lang="en-US" altLang="zh-CN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1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：</a:t>
            </a:r>
            <a:r>
              <a:rPr kumimoji="0" 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墙体出现肉眼可见的明显倾斜</a:t>
            </a:r>
            <a:endParaRPr kumimoji="0" lang="en-US" sz="3000" b="0" i="0" u="none" strike="noStrike" kern="1200" cap="none" spc="-100" normalizeH="0" baseline="0" noProof="1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  <p:sp>
        <p:nvSpPr>
          <p:cNvPr id="13317" name="Rectangle 11" descr="信纸"/>
          <p:cNvSpPr/>
          <p:nvPr/>
        </p:nvSpPr>
        <p:spPr>
          <a:xfrm>
            <a:off x="698500" y="5434013"/>
            <a:ext cx="6202363" cy="9699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600" dirty="0">
                <a:latin typeface="黑体" panose="02010600030101010101" pitchFamily="49" charset="-122"/>
                <a:ea typeface="黑体" panose="02010600030101010101" pitchFamily="49" charset="-122"/>
                <a:sym typeface="等线"/>
              </a:rPr>
              <a:t>一般房屋倾斜达到明显可见程度大致为</a:t>
            </a:r>
            <a:r>
              <a:rPr lang="en-US" altLang="zh-CN" sz="2600" dirty="0">
                <a:latin typeface="黑体" panose="02010600030101010101" pitchFamily="49" charset="-122"/>
                <a:ea typeface="黑体" panose="02010600030101010101" pitchFamily="49" charset="-122"/>
                <a:sym typeface="等线"/>
              </a:rPr>
              <a:t>H/250</a:t>
            </a:r>
            <a:r>
              <a:rPr lang="zh-CN" altLang="en-US" sz="2600" dirty="0">
                <a:latin typeface="黑体" panose="02010600030101010101" pitchFamily="49" charset="-122"/>
                <a:ea typeface="黑体" panose="02010600030101010101" pitchFamily="49" charset="-122"/>
                <a:sym typeface="等线"/>
              </a:rPr>
              <a:t>，与国家标准的相关规定大致相当</a:t>
            </a:r>
            <a:endParaRPr lang="zh-CN" altLang="en-US" sz="2600" b="1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  <a:sym typeface="等线"/>
            </a:endParaRPr>
          </a:p>
        </p:txBody>
      </p:sp>
      <p:sp>
        <p:nvSpPr>
          <p:cNvPr id="2" name="内容占位符 2"/>
          <p:cNvSpPr>
            <a:spLocks noGrp="1"/>
          </p:cNvSpPr>
          <p:nvPr/>
        </p:nvSpPr>
        <p:spPr>
          <a:xfrm>
            <a:off x="588963" y="993775"/>
            <a:ext cx="11196638" cy="11557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230505" marR="0" lvl="0" indent="-230505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地基基础评为</a:t>
            </a:r>
            <a:r>
              <a:rPr kumimoji="0" lang="en-US" altLang="zh-CN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d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级的几个主要现象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：</a:t>
            </a:r>
            <a:r>
              <a:rPr kumimoji="0" lang="en-US" altLang="zh-CN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1)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墙体出现肉眼可见的</a:t>
            </a:r>
            <a:r>
              <a:rPr kumimoji="0" 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明显倾斜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；</a:t>
            </a:r>
            <a:r>
              <a:rPr kumimoji="0" lang="en-US" altLang="zh-CN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2)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底层</a:t>
            </a:r>
            <a:r>
              <a:rPr kumimoji="0" 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墙体出现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严重</a:t>
            </a:r>
            <a:r>
              <a:rPr kumimoji="0" 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斜裂缝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；</a:t>
            </a:r>
            <a:r>
              <a:rPr kumimoji="0" lang="en-US" altLang="zh-CN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3)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地基滑移或掏空</a:t>
            </a:r>
            <a:endParaRPr kumimoji="0" lang="zh-CN" altLang="en-US" sz="3000" b="0" i="0" u="none" strike="noStrike" kern="1200" cap="none" spc="-1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  <p:pic>
        <p:nvPicPr>
          <p:cNvPr id="5" name="图片 4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138" y="2786063"/>
            <a:ext cx="4970462" cy="3224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3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标题 1"/>
          <p:cNvSpPr>
            <a:spLocks noGrp="1"/>
          </p:cNvSpPr>
          <p:nvPr>
            <p:ph type="title"/>
          </p:nvPr>
        </p:nvSpPr>
        <p:spPr>
          <a:xfrm>
            <a:off x="374650" y="247650"/>
            <a:ext cx="11144250" cy="746125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en-US" altLang="zh-CN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2.1 </a:t>
            </a:r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地基基础</a:t>
            </a:r>
            <a:endParaRPr lang="zh-CN" altLang="en-US" sz="3600" b="1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8434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pic>
        <p:nvPicPr>
          <p:cNvPr id="18435" name="图片 3" descr="DSC049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4700" y="2197100"/>
            <a:ext cx="3771900" cy="2784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Picture 5" descr="20150817_1316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25" y="2195513"/>
            <a:ext cx="3673475" cy="2784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 descr="信纸"/>
          <p:cNvSpPr/>
          <p:nvPr/>
        </p:nvSpPr>
        <p:spPr>
          <a:xfrm>
            <a:off x="646113" y="5132388"/>
            <a:ext cx="10872787" cy="15128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8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要点：墙体斜裂缝</a:t>
            </a:r>
            <a:r>
              <a:rPr lang="zh-CN" altLang="en-US" sz="2800" dirty="0">
                <a:latin typeface="黑体" panose="02010600030101010101" pitchFamily="49" charset="-122"/>
                <a:ea typeface="黑体" panose="02010600030101010101" pitchFamily="49" charset="-122"/>
              </a:rPr>
              <a:t>，且</a:t>
            </a:r>
            <a:r>
              <a:rPr lang="zh-CN" altLang="en-US" sz="28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  <a:sym typeface="等线"/>
              </a:rPr>
              <a:t>底层更多、宽度更大</a:t>
            </a:r>
            <a:r>
              <a:rPr lang="zh-CN" altLang="en-US" sz="2800" dirty="0">
                <a:latin typeface="黑体" panose="02010600030101010101" pitchFamily="49" charset="-122"/>
                <a:ea typeface="黑体" panose="02010600030101010101" pitchFamily="49" charset="-122"/>
                <a:sym typeface="等线"/>
              </a:rPr>
              <a:t>，逐层往上减少、减小</a:t>
            </a:r>
            <a:endParaRPr lang="zh-CN" altLang="en-US" sz="2800" dirty="0">
              <a:latin typeface="黑体" panose="02010600030101010101" pitchFamily="49" charset="-122"/>
              <a:ea typeface="黑体" panose="02010600030101010101" pitchFamily="49" charset="-122"/>
              <a:sym typeface="等线"/>
            </a:endParaRPr>
          </a:p>
          <a:p>
            <a:pPr>
              <a:lnSpc>
                <a:spcPct val="110000"/>
              </a:lnSpc>
            </a:pPr>
            <a:r>
              <a:rPr lang="zh-CN" altLang="en-US" sz="2800" dirty="0">
                <a:latin typeface="黑体" panose="02010600030101010101" pitchFamily="49" charset="-122"/>
                <a:ea typeface="黑体" panose="02010600030101010101" pitchFamily="49" charset="-122"/>
                <a:sym typeface="等线"/>
              </a:rPr>
              <a:t>  若只有顶层墙体出现斜裂缝，不属于地基基础问题</a:t>
            </a:r>
            <a:endParaRPr lang="zh-CN" altLang="en-US" sz="2800" dirty="0">
              <a:latin typeface="黑体" panose="02010600030101010101" pitchFamily="49" charset="-122"/>
              <a:ea typeface="黑体" panose="02010600030101010101" pitchFamily="49" charset="-122"/>
              <a:sym typeface="等线"/>
            </a:endParaRPr>
          </a:p>
          <a:p>
            <a:pPr>
              <a:lnSpc>
                <a:spcPct val="110000"/>
              </a:lnSpc>
            </a:pPr>
            <a:r>
              <a:rPr lang="zh-CN" altLang="en-US" sz="2800" dirty="0">
                <a:latin typeface="黑体" panose="02010600030101010101" pitchFamily="49" charset="-122"/>
                <a:ea typeface="黑体" panose="02010600030101010101" pitchFamily="49" charset="-122"/>
                <a:sym typeface="等线"/>
              </a:rPr>
              <a:t>  裂缝宽度可用钢卷尺量测（下同）</a:t>
            </a:r>
            <a:endParaRPr lang="zh-CN" altLang="en-US" sz="2800" dirty="0">
              <a:latin typeface="黑体" panose="02010600030101010101" pitchFamily="49" charset="-122"/>
              <a:ea typeface="黑体" panose="02010600030101010101" pitchFamily="49" charset="-122"/>
              <a:sym typeface="等线"/>
            </a:endParaRPr>
          </a:p>
        </p:txBody>
      </p:sp>
      <p:sp>
        <p:nvSpPr>
          <p:cNvPr id="14" name="内容占位符 2"/>
          <p:cNvSpPr>
            <a:spLocks noGrp="1"/>
          </p:cNvSpPr>
          <p:nvPr/>
        </p:nvSpPr>
        <p:spPr>
          <a:xfrm>
            <a:off x="646113" y="993775"/>
            <a:ext cx="11218863" cy="11588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230505" marR="0" lvl="0" indent="-230505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现象</a:t>
            </a:r>
            <a:r>
              <a:rPr kumimoji="0" lang="en-US" altLang="zh-CN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2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：墙体出现斜裂缝，且裂缝宽度超过10mm（仅单条裂缝时）或超过5mm（多条裂缝时）</a:t>
            </a:r>
            <a:endParaRPr kumimoji="0" lang="zh-CN" altLang="en-US" sz="3000" b="0" i="0" u="none" strike="noStrike" kern="1200" cap="none" spc="-100" normalizeH="0" baseline="0" noProof="1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  <p:pic>
        <p:nvPicPr>
          <p:cNvPr id="18439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9313" y="2197100"/>
            <a:ext cx="3360737" cy="27828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标题 1"/>
          <p:cNvSpPr>
            <a:spLocks noGrp="1"/>
          </p:cNvSpPr>
          <p:nvPr>
            <p:ph type="title"/>
          </p:nvPr>
        </p:nvSpPr>
        <p:spPr>
          <a:xfrm>
            <a:off x="374650" y="247650"/>
            <a:ext cx="11144250" cy="746125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en-US" altLang="zh-CN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2.1 </a:t>
            </a:r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地基基础</a:t>
            </a:r>
            <a:endParaRPr lang="zh-CN" altLang="en-US" sz="3600" b="1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9458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4" name="内容占位符 2"/>
          <p:cNvSpPr>
            <a:spLocks noGrp="1"/>
          </p:cNvSpPr>
          <p:nvPr/>
        </p:nvSpPr>
        <p:spPr>
          <a:xfrm>
            <a:off x="646113" y="958850"/>
            <a:ext cx="11218863" cy="5746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230505" marR="0" lvl="0" indent="-230505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现象</a:t>
            </a:r>
            <a:r>
              <a:rPr kumimoji="0" lang="en-US" altLang="zh-CN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3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：地基滑移或掏空。即使房屋仍完好，也应评为</a:t>
            </a:r>
            <a:r>
              <a:rPr kumimoji="0" lang="en-US" altLang="zh-CN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d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级</a:t>
            </a:r>
            <a:endParaRPr kumimoji="0" lang="zh-CN" altLang="en-US" sz="3000" b="0" i="0" u="none" strike="noStrike" kern="1200" cap="none" spc="-100" normalizeH="0" baseline="0" noProof="1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  <p:pic>
        <p:nvPicPr>
          <p:cNvPr id="19460" name="图片 1" descr="IMG_20160726_1526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900" y="1790700"/>
            <a:ext cx="3683000" cy="4178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图片 2" descr="IMG_20160726_1526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625" y="1797050"/>
            <a:ext cx="3629025" cy="4171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内容占位符 2"/>
          <p:cNvSpPr>
            <a:spLocks noGrp="1"/>
          </p:cNvSpPr>
          <p:nvPr/>
        </p:nvSpPr>
        <p:spPr>
          <a:xfrm>
            <a:off x="8069263" y="2795588"/>
            <a:ext cx="3900488" cy="11922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230505" marR="0" lvl="0" indent="-230505" algn="l" defTabSz="914400" rtl="0" fontAlgn="base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kumimoji="0" 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c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级：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现象的严重程度未达</a:t>
            </a:r>
            <a:r>
              <a:rPr kumimoji="0" lang="en-US" altLang="zh-CN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d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级</a:t>
            </a:r>
            <a:endParaRPr kumimoji="0" lang="zh-CN" altLang="en-US" sz="3000" b="0" i="0" u="none" strike="noStrike" kern="1200" cap="none" spc="-1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标题 1"/>
          <p:cNvSpPr>
            <a:spLocks noGrp="1"/>
          </p:cNvSpPr>
          <p:nvPr>
            <p:ph type="title"/>
          </p:nvPr>
        </p:nvSpPr>
        <p:spPr>
          <a:xfrm>
            <a:off x="374650" y="247650"/>
            <a:ext cx="11144250" cy="687388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en-US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2.2 </a:t>
            </a:r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承重墙</a:t>
            </a:r>
            <a:endParaRPr lang="zh-CN" altLang="en-US" sz="3200" b="1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0482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647700" y="1012825"/>
            <a:ext cx="11217275" cy="54022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230505" marR="0" lvl="0" algn="l" defTabSz="914400" rtl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lang="zh-CN" altLang="en-US" sz="3200" strike="noStrike" spc="-10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承重墙（柱）</a:t>
            </a:r>
            <a:r>
              <a:rPr sz="3200" strike="noStrike" spc="-10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鉴定</a:t>
            </a:r>
            <a:r>
              <a:rPr sz="3200" strike="noStrike" spc="-10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主要检查砌筑质量、外观现状等</a:t>
            </a:r>
            <a:r>
              <a:rPr lang="zh-CN" sz="3200" strike="noStrike" spc="-10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。</a:t>
            </a:r>
            <a:endParaRPr lang="zh-CN" sz="3000" strike="noStrike" spc="-100" noProof="1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  <a:sym typeface="+mn-ea"/>
            </a:endParaRPr>
          </a:p>
          <a:p>
            <a:pPr marL="360045" marR="0" lvl="0" algn="l" defTabSz="914400" rtl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defRPr/>
            </a:pPr>
            <a:r>
              <a:rPr lang="zh-CN" altLang="en-US" sz="3200" strike="noStrike" spc="-10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a级</a:t>
            </a:r>
            <a:r>
              <a:rPr lang="zh-CN" altLang="en-US" sz="3000" strike="noStrike" spc="-10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：砌筑质量良好，无裂缝、剥蚀、歪斜；纵横墙交接处咬槎砌筑</a:t>
            </a:r>
            <a:endParaRPr lang="zh-CN" altLang="en-US" sz="3000" strike="noStrike" spc="-10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  <a:sym typeface="+mn-ea"/>
            </a:endParaRPr>
          </a:p>
          <a:p>
            <a:pPr marL="360045" marR="0" lvl="0" algn="l" defTabSz="914400" rtl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defRPr/>
            </a:pPr>
            <a:r>
              <a:rPr lang="zh-CN" altLang="en-US" sz="3200" strike="noStrike" spc="-10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b级</a:t>
            </a:r>
            <a:r>
              <a:rPr lang="zh-CN" altLang="en-US" sz="3000" strike="noStrike" spc="-10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：砌筑质量一般，部分墙体有轻微开裂或剥蚀；纵横墙交接处无明显通缝</a:t>
            </a:r>
            <a:endParaRPr lang="zh-CN" altLang="en-US" sz="3000" strike="noStrike" spc="-10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  <a:sym typeface="+mn-ea"/>
            </a:endParaRPr>
          </a:p>
          <a:p>
            <a:pPr marL="360045" marR="0" lvl="0" algn="l" defTabSz="914400" rtl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defRPr/>
            </a:pPr>
            <a:r>
              <a:rPr lang="zh-CN" altLang="en-US" sz="3200" strike="noStrike" spc="-10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c级</a:t>
            </a:r>
            <a:r>
              <a:rPr lang="zh-CN" altLang="en-US" sz="3000" strike="noStrike" spc="-10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：砌筑质量差，墙体普遍开裂，剥蚀严重；纵横墙体脱闪；个别墙体歪斜；承重砖墙厚度≤120mm</a:t>
            </a:r>
            <a:endParaRPr lang="zh-CN" altLang="en-US" sz="3000" strike="noStrike" spc="-10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  <a:sym typeface="+mn-ea"/>
            </a:endParaRPr>
          </a:p>
          <a:p>
            <a:pPr marL="360045" marR="0" lvl="0" algn="l" defTabSz="914400" rtl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defRPr/>
            </a:pPr>
            <a:r>
              <a:rPr lang="zh-CN" altLang="en-US" sz="3200" strike="noStrike" spc="-10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d级</a:t>
            </a:r>
            <a:r>
              <a:rPr lang="zh-CN" altLang="en-US" sz="3000" strike="noStrike" spc="-10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：墙体严重</a:t>
            </a:r>
            <a:r>
              <a:rPr lang="zh-CN" altLang="en-US" sz="3000" strike="noStrike" spc="-10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开裂</a:t>
            </a:r>
            <a:r>
              <a:rPr lang="zh-CN" altLang="en-US" sz="3000" strike="noStrike" spc="-10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，部分墙体严重</a:t>
            </a:r>
            <a:r>
              <a:rPr lang="zh-CN" altLang="en-US" sz="3000" strike="noStrike" spc="-10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歪斜</a:t>
            </a:r>
            <a:r>
              <a:rPr lang="zh-CN" altLang="en-US" sz="3000" strike="noStrike" spc="-10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；局部倒塌或有倒塌危险</a:t>
            </a:r>
            <a:endParaRPr lang="zh-CN" altLang="en-US" sz="3000" strike="noStrike" spc="-10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标题 1"/>
          <p:cNvSpPr>
            <a:spLocks noGrp="1"/>
          </p:cNvSpPr>
          <p:nvPr>
            <p:ph type="title"/>
          </p:nvPr>
        </p:nvSpPr>
        <p:spPr>
          <a:xfrm>
            <a:off x="374650" y="247650"/>
            <a:ext cx="11144250" cy="687388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en-US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2.2 </a:t>
            </a:r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承重墙</a:t>
            </a:r>
            <a:endParaRPr lang="zh-CN" altLang="en-US" sz="3200" b="1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1506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6946900" y="1295400"/>
            <a:ext cx="4975225" cy="6699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230505" marR="0" lvl="0" indent="-230505" algn="l" defTabSz="914400" rtl="0" fontAlgn="base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现象</a:t>
            </a:r>
            <a:r>
              <a:rPr kumimoji="0" lang="en-US" altLang="zh-CN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1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：</a:t>
            </a:r>
            <a:r>
              <a:rPr kumimoji="0" 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墙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、柱严重歪斜</a:t>
            </a:r>
            <a:endParaRPr kumimoji="0" lang="zh-CN" altLang="en-US" sz="3000" b="0" i="0" u="none" strike="noStrike" kern="1200" cap="none" spc="-100" normalizeH="0" baseline="0" noProof="1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  <p:pic>
        <p:nvPicPr>
          <p:cNvPr id="16388" name="图片 6146" descr="-88964339075822842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89750" y="2095500"/>
            <a:ext cx="4819650" cy="3802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Oval 9" descr="信纸"/>
          <p:cNvSpPr/>
          <p:nvPr/>
        </p:nvSpPr>
        <p:spPr>
          <a:xfrm>
            <a:off x="8016875" y="3246438"/>
            <a:ext cx="811213" cy="2411412"/>
          </a:xfrm>
          <a:prstGeom prst="ellipse">
            <a:avLst/>
          </a:prstGeom>
          <a:noFill/>
          <a:ln w="38100" cap="flat" cmpd="sng">
            <a:solidFill>
              <a:srgbClr val="E00A2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752475" y="1012825"/>
            <a:ext cx="6137275" cy="54022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230505" marR="0" lvl="0" indent="-230505" algn="l" defTabSz="914400" rtl="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lang="zh-CN" altLang="en-US" sz="3000" strike="noStrike" spc="-10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承重墙（柱）评为</a:t>
            </a:r>
            <a:r>
              <a:rPr lang="en-US" altLang="zh-CN" sz="3000" strike="noStrike" spc="-10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d</a:t>
            </a:r>
            <a:r>
              <a:rPr lang="zh-CN" altLang="en-US" sz="3000" strike="noStrike" spc="-10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级的几个主要现象：</a:t>
            </a:r>
            <a:endParaRPr lang="zh-CN" altLang="en-US" sz="3000" strike="noStrike" spc="-100" noProof="1">
              <a:ln>
                <a:noFill/>
              </a:ln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  <a:sym typeface="+mn-ea"/>
            </a:endParaRPr>
          </a:p>
          <a:p>
            <a:pPr marL="230505" marR="0" lvl="0" indent="-230505" algn="l" defTabSz="914400" rtl="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defRPr/>
            </a:pPr>
            <a:r>
              <a:rPr lang="en-US" altLang="zh-CN" sz="3000" strike="noStrike" spc="-10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 1</a:t>
            </a:r>
            <a:r>
              <a:rPr lang="zh-CN" altLang="en-US" sz="3000" strike="noStrike" spc="-10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）</a:t>
            </a:r>
            <a:r>
              <a:rPr lang="en-US" sz="3000" strike="noStrike" spc="-10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墙</a:t>
            </a:r>
            <a:r>
              <a:rPr lang="zh-CN" altLang="en-US" sz="3000" strike="noStrike" spc="-10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、柱严重歪斜；</a:t>
            </a:r>
            <a:endParaRPr lang="zh-CN" altLang="en-US" sz="3000" strike="noStrike" spc="-10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  <a:sym typeface="+mn-ea"/>
            </a:endParaRPr>
          </a:p>
          <a:p>
            <a:pPr marL="230505" marR="0" lvl="0" indent="-230505" algn="l" defTabSz="914400" rtl="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defRPr/>
            </a:pPr>
            <a:r>
              <a:rPr lang="en-US" altLang="zh-CN" sz="3000" strike="noStrike" spc="-10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 2</a:t>
            </a:r>
            <a:r>
              <a:rPr lang="zh-CN" altLang="en-US" sz="3000" strike="noStrike" spc="-10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）砖石墙、柱出现缝宽大于1.0mm、缝长超过层高1/2的竖向裂缝，或产生缝长超层高1/3的多条竖向裂缝；</a:t>
            </a:r>
            <a:endParaRPr lang="zh-CN" altLang="en-US" sz="3000" strike="noStrike" spc="-10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  <a:sym typeface="+mn-ea"/>
            </a:endParaRPr>
          </a:p>
          <a:p>
            <a:pPr marL="230505" marR="0" lvl="0" indent="-230505" algn="l" defTabSz="914400" rtl="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defRPr/>
            </a:pPr>
            <a:r>
              <a:rPr lang="en-US" altLang="zh-CN" sz="3000" strike="noStrike" spc="-10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 3</a:t>
            </a:r>
            <a:r>
              <a:rPr lang="zh-CN" altLang="en-US" sz="3000" strike="noStrike" spc="-10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）土墙长期受潮或周边排水不畅，或出现缝宽大于20mm、缝长超过层高1/2的竖向裂缝，或产生缝长超过层高1/3的多条竖向裂缝</a:t>
            </a:r>
            <a:endParaRPr lang="zh-CN" altLang="en-US" sz="3000" strike="noStrike" spc="-10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38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标题 1"/>
          <p:cNvSpPr>
            <a:spLocks noGrp="1"/>
          </p:cNvSpPr>
          <p:nvPr>
            <p:ph type="title"/>
          </p:nvPr>
        </p:nvSpPr>
        <p:spPr>
          <a:xfrm>
            <a:off x="912813" y="987425"/>
            <a:ext cx="10523537" cy="649288"/>
          </a:xfrm>
        </p:spPr>
        <p:txBody>
          <a:bodyPr vert="horz" wrap="square" lIns="91440" tIns="45720" rIns="91440" bIns="45720" anchor="ctr"/>
          <a:p>
            <a:pPr algn="ctr" eaLnBrk="1" hangingPunct="1"/>
            <a:r>
              <a:rPr lang="zh-CN" altLang="en-US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内  容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098" name="内容占位符 2"/>
          <p:cNvSpPr>
            <a:spLocks noGrp="1"/>
          </p:cNvSpPr>
          <p:nvPr>
            <p:ph idx="1"/>
          </p:nvPr>
        </p:nvSpPr>
        <p:spPr>
          <a:xfrm>
            <a:off x="750888" y="1974850"/>
            <a:ext cx="10944225" cy="36290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22860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kumimoji="0" lang="en-US" altLang="zh-CN" sz="3600" b="0" i="0" u="none" strike="noStrike" kern="1200" cap="none" spc="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等线"/>
              </a:rPr>
              <a:t>1 </a:t>
            </a:r>
            <a:r>
              <a:rPr lang="zh-CN" altLang="en-US" sz="3600" strike="noStrike" noProof="1" dirty="0">
                <a:solidFill>
                  <a:schemeClr val="accent1">
                    <a:lumMod val="75000"/>
                  </a:schemeClr>
                </a:solidFill>
                <a:ea typeface="黑体" panose="02010600030101010101" pitchFamily="49" charset="-122"/>
                <a:sym typeface="+mn-ea"/>
              </a:rPr>
              <a:t>《农村住房安全性鉴定技术导则》简介</a:t>
            </a:r>
            <a:endParaRPr kumimoji="0" lang="zh-CN" altLang="en-US" sz="3600" b="0" i="0" u="none" strike="noStrike" kern="1200" cap="none" spc="0" normalizeH="0" baseline="0" noProof="1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等线"/>
            </a:endParaRPr>
          </a:p>
          <a:p>
            <a:pPr marL="22860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kumimoji="0" lang="en-US" altLang="zh-CN" sz="3600" b="0" i="0" u="none" strike="noStrike" kern="1200" cap="none" spc="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等线"/>
              </a:rPr>
              <a:t>2 </a:t>
            </a:r>
            <a:r>
              <a:rPr kumimoji="0" lang="zh-CN" altLang="en-US" sz="3600" b="0" i="0" u="none" strike="noStrike" kern="1200" cap="none" spc="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等线"/>
              </a:rPr>
              <a:t>简易鉴定表的填写要点</a:t>
            </a:r>
            <a:endParaRPr kumimoji="0" lang="zh-CN" altLang="en-US" sz="3600" b="0" i="0" u="none" strike="noStrike" kern="1200" cap="none" spc="0" normalizeH="0" baseline="0" noProof="1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等线"/>
            </a:endParaRPr>
          </a:p>
          <a:p>
            <a:pPr marL="22860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kumimoji="0" lang="en-US" altLang="zh-CN" sz="3600" b="0" i="0" u="none" strike="noStrike" kern="1200" cap="none" spc="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等线"/>
              </a:rPr>
              <a:t>3 </a:t>
            </a:r>
            <a:r>
              <a:rPr kumimoji="0" lang="zh-CN" altLang="en-US" sz="3600" b="0" i="0" u="none" strike="noStrike" kern="1200" cap="none" spc="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等线"/>
              </a:rPr>
              <a:t>加固方法</a:t>
            </a:r>
            <a:endParaRPr kumimoji="0" lang="zh-CN" altLang="en-US" sz="3600" b="0" i="0" u="none" strike="noStrike" kern="1200" cap="none" spc="0" normalizeH="0" baseline="0" noProof="1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等线"/>
            </a:endParaRPr>
          </a:p>
        </p:txBody>
      </p:sp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标题 1"/>
          <p:cNvSpPr>
            <a:spLocks noGrp="1"/>
          </p:cNvSpPr>
          <p:nvPr>
            <p:ph type="title"/>
          </p:nvPr>
        </p:nvSpPr>
        <p:spPr>
          <a:xfrm>
            <a:off x="374650" y="247650"/>
            <a:ext cx="11144250" cy="687388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en-US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2.2 </a:t>
            </a:r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承重墙</a:t>
            </a:r>
            <a:endParaRPr lang="zh-CN" altLang="en-US" sz="3200" b="1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2530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625475" y="1044575"/>
            <a:ext cx="10893425" cy="1047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230505" marR="0" lvl="0" indent="-230505" algn="l" defTabSz="914400" rtl="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现象</a:t>
            </a:r>
            <a:r>
              <a:rPr kumimoji="0" lang="en-US" altLang="zh-CN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2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：砖石</a:t>
            </a:r>
            <a:r>
              <a:rPr kumimoji="0" 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墙体出现缝宽大于1.0mm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、</a:t>
            </a:r>
            <a:r>
              <a:rPr kumimoji="0" 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缝长超过层高1/2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的竖向裂缝，</a:t>
            </a:r>
            <a:r>
              <a:rPr kumimoji="0" 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或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产生缝长超过层高</a:t>
            </a:r>
            <a:r>
              <a:rPr kumimoji="0" 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1/3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的</a:t>
            </a:r>
            <a:r>
              <a:rPr kumimoji="0" 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多条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竖向</a:t>
            </a:r>
            <a:r>
              <a:rPr kumimoji="0" 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裂缝</a:t>
            </a:r>
            <a:endParaRPr kumimoji="0" lang="en-US" sz="3000" b="0" i="0" u="none" strike="noStrike" kern="1200" cap="none" spc="-100" normalizeH="0" baseline="0" noProof="1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  <p:sp>
        <p:nvSpPr>
          <p:cNvPr id="8" name="Rectangle 11" descr="信纸"/>
          <p:cNvSpPr/>
          <p:nvPr/>
        </p:nvSpPr>
        <p:spPr>
          <a:xfrm>
            <a:off x="625475" y="5915025"/>
            <a:ext cx="9213850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要点：竖向裂缝</a:t>
            </a:r>
            <a:r>
              <a:rPr lang="zh-CN" altLang="en-US" sz="2800" dirty="0">
                <a:latin typeface="黑体" panose="02010600030101010101" pitchFamily="49" charset="-122"/>
                <a:ea typeface="黑体" panose="02010600030101010101" pitchFamily="49" charset="-122"/>
              </a:rPr>
              <a:t>，通常出现在</a:t>
            </a:r>
            <a:r>
              <a:rPr lang="zh-CN" altLang="en-US" sz="28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底层的门窗间墙、砖柱</a:t>
            </a:r>
            <a:endParaRPr lang="zh-CN" altLang="en-US" sz="2800" dirty="0">
              <a:latin typeface="黑体" panose="02010600030101010101" pitchFamily="49" charset="-122"/>
              <a:ea typeface="黑体" panose="02010600030101010101" pitchFamily="49" charset="-122"/>
              <a:sym typeface="等线"/>
            </a:endParaRPr>
          </a:p>
        </p:txBody>
      </p:sp>
      <p:pic>
        <p:nvPicPr>
          <p:cNvPr id="22533" name="Picture 3" descr="IMG_20141015_12085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76400" y="2201863"/>
            <a:ext cx="2254250" cy="3508375"/>
          </a:xfrm>
        </p:spPr>
      </p:pic>
      <p:pic>
        <p:nvPicPr>
          <p:cNvPr id="22534" name="Picture 5" descr="13-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425" y="2201863"/>
            <a:ext cx="2466975" cy="3508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5" name="Picture 7" descr="B-14-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675" y="2201863"/>
            <a:ext cx="2486025" cy="3508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6" name="Rectangle 11" descr="信纸"/>
          <p:cNvSpPr/>
          <p:nvPr/>
        </p:nvSpPr>
        <p:spPr>
          <a:xfrm>
            <a:off x="9410700" y="2994025"/>
            <a:ext cx="2260600" cy="18145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dirty="0">
                <a:latin typeface="黑体" panose="02010600030101010101" pitchFamily="49" charset="-122"/>
                <a:ea typeface="黑体" panose="02010600030101010101" pitchFamily="49" charset="-122"/>
                <a:sym typeface="等线"/>
              </a:rPr>
              <a:t>右边</a:t>
            </a:r>
            <a:r>
              <a:rPr lang="en-US" altLang="zh-CN" sz="2800" dirty="0">
                <a:latin typeface="黑体" panose="02010600030101010101" pitchFamily="49" charset="-122"/>
                <a:ea typeface="黑体" panose="02010600030101010101" pitchFamily="49" charset="-122"/>
                <a:sym typeface="等线"/>
              </a:rPr>
              <a:t>2</a:t>
            </a:r>
            <a:r>
              <a:rPr lang="zh-CN" altLang="en-US" sz="2800" dirty="0">
                <a:latin typeface="黑体" panose="02010600030101010101" pitchFamily="49" charset="-122"/>
                <a:ea typeface="黑体" panose="02010600030101010101" pitchFamily="49" charset="-122"/>
                <a:sym typeface="等线"/>
              </a:rPr>
              <a:t>张照片为某教学楼倒塌前2小时拍摄</a:t>
            </a:r>
            <a:endParaRPr lang="zh-CN" altLang="en-US" sz="2800" dirty="0">
              <a:latin typeface="黑体" panose="02010600030101010101" pitchFamily="49" charset="-122"/>
              <a:ea typeface="黑体" panose="02010600030101010101" pitchFamily="49" charset="-122"/>
              <a:sym typeface="等线"/>
            </a:endParaRPr>
          </a:p>
        </p:txBody>
      </p:sp>
      <p:sp>
        <p:nvSpPr>
          <p:cNvPr id="22537" name="Oval 9" descr="信纸"/>
          <p:cNvSpPr/>
          <p:nvPr/>
        </p:nvSpPr>
        <p:spPr>
          <a:xfrm>
            <a:off x="4405313" y="3965575"/>
            <a:ext cx="696912" cy="1744663"/>
          </a:xfrm>
          <a:prstGeom prst="ellipse">
            <a:avLst/>
          </a:prstGeom>
          <a:noFill/>
          <a:ln w="38100" cap="flat" cmpd="sng">
            <a:solidFill>
              <a:srgbClr val="E00A2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2538" name="Oval 9" descr="信纸"/>
          <p:cNvSpPr/>
          <p:nvPr/>
        </p:nvSpPr>
        <p:spPr>
          <a:xfrm>
            <a:off x="6967538" y="4440238"/>
            <a:ext cx="492125" cy="1349375"/>
          </a:xfrm>
          <a:prstGeom prst="ellipse">
            <a:avLst/>
          </a:prstGeom>
          <a:noFill/>
          <a:ln w="38100" cap="flat" cmpd="sng">
            <a:solidFill>
              <a:srgbClr val="E00A2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2539" name="Oval 9" descr="信纸"/>
          <p:cNvSpPr/>
          <p:nvPr/>
        </p:nvSpPr>
        <p:spPr>
          <a:xfrm>
            <a:off x="7615238" y="4614863"/>
            <a:ext cx="482600" cy="1174750"/>
          </a:xfrm>
          <a:prstGeom prst="ellipse">
            <a:avLst/>
          </a:prstGeom>
          <a:noFill/>
          <a:ln w="38100" cap="flat" cmpd="sng">
            <a:solidFill>
              <a:srgbClr val="E00A2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2540" name="Oval 9" descr="信纸"/>
          <p:cNvSpPr/>
          <p:nvPr/>
        </p:nvSpPr>
        <p:spPr>
          <a:xfrm>
            <a:off x="7605713" y="2917825"/>
            <a:ext cx="415925" cy="1046163"/>
          </a:xfrm>
          <a:prstGeom prst="ellipse">
            <a:avLst/>
          </a:prstGeom>
          <a:noFill/>
          <a:ln w="38100" cap="flat" cmpd="sng">
            <a:solidFill>
              <a:srgbClr val="E00A2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标题 1"/>
          <p:cNvSpPr>
            <a:spLocks noGrp="1"/>
          </p:cNvSpPr>
          <p:nvPr>
            <p:ph type="title"/>
          </p:nvPr>
        </p:nvSpPr>
        <p:spPr>
          <a:xfrm>
            <a:off x="374650" y="247650"/>
            <a:ext cx="11144250" cy="687388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en-US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2.2 </a:t>
            </a:r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承重墙</a:t>
            </a:r>
            <a:endParaRPr lang="zh-CN" altLang="en-US" sz="3200" b="1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3554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625475" y="877888"/>
            <a:ext cx="10893425" cy="15906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230505" marR="0" lvl="0" indent="-230505" algn="l" defTabSz="914400" rtl="0" fontAlgn="base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现象</a:t>
            </a:r>
            <a:r>
              <a:rPr kumimoji="0" lang="en-US" altLang="zh-CN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3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：</a:t>
            </a:r>
            <a:r>
              <a:rPr kumimoji="0" lang="zh-CN" altLang="en-US" sz="3000" b="0" i="0" u="none" strike="noStrike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土墙长期受潮或周边排水不畅，或出现缝宽大于20mm、缝长超过层高1/2的竖向裂缝，或产生缝长超过层高1/3的多条竖向裂缝</a:t>
            </a:r>
            <a:endParaRPr kumimoji="0" lang="zh-CN" altLang="en-US" sz="3000" b="0" i="0" u="none" strike="noStrike" cap="none" spc="-100" normalizeH="0" baseline="0" noProof="1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  <p:pic>
        <p:nvPicPr>
          <p:cNvPr id="23556" name="图片 9" descr="土墙裂缝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2800" y="2466975"/>
            <a:ext cx="3444875" cy="358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200" y="2468563"/>
            <a:ext cx="2867025" cy="3579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标题 1"/>
          <p:cNvSpPr>
            <a:spLocks noGrp="1"/>
          </p:cNvSpPr>
          <p:nvPr>
            <p:ph type="title"/>
          </p:nvPr>
        </p:nvSpPr>
        <p:spPr>
          <a:xfrm>
            <a:off x="374650" y="247650"/>
            <a:ext cx="11144250" cy="687388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en-US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2.2 </a:t>
            </a:r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承重墙</a:t>
            </a:r>
            <a:endParaRPr lang="zh-CN" altLang="en-US" sz="3200" b="1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4578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625475" y="996950"/>
            <a:ext cx="4975225" cy="6016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230505" marR="0" lvl="0" indent="-230505" algn="l" defTabSz="914400" rtl="0" fontAlgn="base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分为夯土墙和土胚墙</a:t>
            </a:r>
            <a:endParaRPr kumimoji="0" lang="zh-CN" altLang="en-US" sz="3000" b="0" i="0" u="none" strike="noStrike" kern="1200" cap="none" spc="-1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6332538" y="935038"/>
            <a:ext cx="5348288" cy="10906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230505" marR="0" lvl="0" indent="-230505" algn="l" defTabSz="914400" rtl="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lang="zh-CN" sz="30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土墙</a:t>
            </a:r>
            <a:r>
              <a:rPr sz="30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主要弱点</a:t>
            </a:r>
            <a:r>
              <a:rPr lang="zh-CN" sz="30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：</a:t>
            </a:r>
            <a:r>
              <a:rPr kumimoji="0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受潮剥落、变形能力差</a:t>
            </a:r>
            <a:endParaRPr kumimoji="0" sz="3000" b="0" i="0" u="none" strike="noStrike" kern="1200" cap="none" spc="-1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  <p:pic>
        <p:nvPicPr>
          <p:cNvPr id="24581" name="Picture 4" descr="IMG_1280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22550" y="1598613"/>
            <a:ext cx="3476625" cy="2693987"/>
          </a:xfrm>
        </p:spPr>
      </p:pic>
      <p:pic>
        <p:nvPicPr>
          <p:cNvPr id="24582" name="Picture 6" descr="IMG_21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75" y="3689350"/>
            <a:ext cx="3824288" cy="2676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3" name="Rectangle 5" descr="信纸"/>
          <p:cNvSpPr/>
          <p:nvPr/>
        </p:nvSpPr>
        <p:spPr>
          <a:xfrm>
            <a:off x="1266825" y="2046288"/>
            <a:ext cx="1355725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2800" dirty="0">
                <a:latin typeface="黑体" panose="02010600030101010101" pitchFamily="49" charset="-122"/>
                <a:ea typeface="黑体" panose="02010600030101010101" pitchFamily="49" charset="-122"/>
              </a:rPr>
              <a:t>夯土墙</a:t>
            </a:r>
            <a:endParaRPr lang="zh-CN" altLang="en-US" sz="28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4584" name="Rectangle 5" descr="信纸"/>
          <p:cNvSpPr/>
          <p:nvPr/>
        </p:nvSpPr>
        <p:spPr>
          <a:xfrm>
            <a:off x="711200" y="3167063"/>
            <a:ext cx="1485900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2800" dirty="0">
                <a:latin typeface="黑体" panose="02010600030101010101" pitchFamily="49" charset="-122"/>
                <a:ea typeface="黑体" panose="02010600030101010101" pitchFamily="49" charset="-122"/>
              </a:rPr>
              <a:t>土胚墙</a:t>
            </a:r>
            <a:endParaRPr lang="zh-CN" altLang="en-US" sz="28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8443" name="Oval 9" descr="信纸"/>
          <p:cNvSpPr/>
          <p:nvPr/>
        </p:nvSpPr>
        <p:spPr>
          <a:xfrm rot="240000">
            <a:off x="1279525" y="5970588"/>
            <a:ext cx="1590675" cy="401637"/>
          </a:xfrm>
          <a:prstGeom prst="ellipse">
            <a:avLst/>
          </a:prstGeom>
          <a:noFill/>
          <a:ln w="38100" cap="flat" cmpd="sng">
            <a:solidFill>
              <a:srgbClr val="E00A2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" name="内容占位符 2"/>
          <p:cNvSpPr>
            <a:spLocks noGrp="1"/>
          </p:cNvSpPr>
          <p:nvPr/>
        </p:nvSpPr>
        <p:spPr>
          <a:xfrm>
            <a:off x="4508500" y="5675313"/>
            <a:ext cx="5265738" cy="6032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230505" marR="0" lvl="0" indent="-230505" algn="l" defTabSz="914400" rtl="0" fontAlgn="base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土墙应设一定高度的石基础</a:t>
            </a:r>
            <a:endParaRPr kumimoji="0" lang="zh-CN" altLang="en-US" sz="3000" b="0" i="0" u="none" strike="noStrike" kern="1200" cap="none" spc="-100" normalizeH="0" baseline="0" noProof="1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  <p:pic>
        <p:nvPicPr>
          <p:cNvPr id="24587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638" y="2300288"/>
            <a:ext cx="4105275" cy="30781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标题 1"/>
          <p:cNvSpPr>
            <a:spLocks noGrp="1"/>
          </p:cNvSpPr>
          <p:nvPr>
            <p:ph type="title"/>
          </p:nvPr>
        </p:nvSpPr>
        <p:spPr>
          <a:xfrm>
            <a:off x="374650" y="247650"/>
            <a:ext cx="11144250" cy="687388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en-US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2.2 </a:t>
            </a:r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承重墙</a:t>
            </a:r>
            <a:endParaRPr lang="zh-CN" altLang="en-US" sz="3200" b="1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5602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pic>
        <p:nvPicPr>
          <p:cNvPr id="25603" name="Picture 5" descr="永定土房倒塌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05425" y="1243013"/>
            <a:ext cx="5813425" cy="4137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内容占位符 2"/>
          <p:cNvSpPr>
            <a:spLocks noGrp="1"/>
          </p:cNvSpPr>
          <p:nvPr/>
        </p:nvSpPr>
        <p:spPr>
          <a:xfrm>
            <a:off x="900113" y="1933575"/>
            <a:ext cx="4170363" cy="34464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230505" marR="0" lvl="0" indent="-230505" algn="l" defTabSz="914400" rtl="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sz="30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2015年9月，龙岩永定区</a:t>
            </a:r>
            <a:r>
              <a:rPr lang="zh-CN" sz="30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某</a:t>
            </a:r>
            <a:r>
              <a:rPr sz="30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3层土房突然倒塌，一女孩被埋</a:t>
            </a:r>
            <a:r>
              <a:rPr lang="zh-CN" sz="30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。系因连日降雨使土房被雨水长期浸泡</a:t>
            </a:r>
            <a:endParaRPr lang="zh-CN" sz="3000" strike="noStrike" spc="-100" noProof="1">
              <a:ln>
                <a:noFill/>
              </a:ln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标题 1"/>
          <p:cNvSpPr>
            <a:spLocks noGrp="1"/>
          </p:cNvSpPr>
          <p:nvPr>
            <p:ph type="title"/>
          </p:nvPr>
        </p:nvSpPr>
        <p:spPr>
          <a:xfrm>
            <a:off x="374650" y="392113"/>
            <a:ext cx="11144250" cy="687387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en-US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2.2 </a:t>
            </a:r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承重墙</a:t>
            </a:r>
            <a:endParaRPr lang="zh-CN" altLang="en-US" sz="3200" b="1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6626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723900" y="1001713"/>
            <a:ext cx="5715000" cy="36242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230505" marR="0" lvl="0" indent="-230505" algn="l" defTabSz="914400" rtl="0" fontAlgn="base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kumimoji="0" lang="en-US" sz="32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c</a:t>
            </a:r>
            <a:r>
              <a:rPr kumimoji="0" lang="zh-CN" altLang="en-US" sz="32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级：</a:t>
            </a:r>
            <a:r>
              <a:rPr kumimoji="0" lang="en-US" altLang="zh-CN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1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）有上述现象之一，但程度未达</a:t>
            </a:r>
            <a:r>
              <a:rPr kumimoji="0" lang="en-US" altLang="zh-CN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d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级；</a:t>
            </a:r>
            <a:endParaRPr kumimoji="0" lang="zh-CN" altLang="en-US" sz="3000" b="0" i="0" u="none" strike="noStrike" kern="1200" cap="none" spc="-1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  <a:p>
            <a:pPr marL="230505" marR="0" lvl="0" indent="-230505" algn="l" defTabSz="914400" rtl="0" fontAlgn="base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defRPr/>
            </a:pPr>
            <a:r>
              <a:rPr kumimoji="0" lang="en-US" altLang="zh-CN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 2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）墙、柱风化剥蚀，截面削弱</a:t>
            </a:r>
            <a:r>
              <a:rPr kumimoji="0" lang="en-US" altLang="zh-CN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1/4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以上；</a:t>
            </a:r>
            <a:endParaRPr kumimoji="0" lang="zh-CN" altLang="en-US" sz="3000" b="0" i="0" u="none" strike="noStrike" kern="1200" cap="none" spc="-1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  <a:p>
            <a:pPr marL="230505" marR="0" lvl="0" indent="-230505" algn="l" defTabSz="914400" rtl="0" fontAlgn="base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defRPr/>
            </a:pPr>
            <a:r>
              <a:rPr kumimoji="0" lang="en-US" altLang="zh-CN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 3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）墙、柱出现缝宽大于</a:t>
            </a:r>
            <a:r>
              <a:rPr kumimoji="0" lang="en-US" altLang="zh-CN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0.5mm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的水平裂缝；</a:t>
            </a:r>
            <a:endParaRPr kumimoji="0" lang="zh-CN" altLang="en-US" sz="3000" b="0" i="0" u="none" strike="noStrike" kern="1200" cap="none" spc="-1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  <a:p>
            <a:pPr marL="230505" marR="0" lvl="0" indent="-230505" algn="l" defTabSz="914400" rtl="0" fontAlgn="base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defRPr/>
            </a:pPr>
            <a:r>
              <a:rPr kumimoji="0" lang="en-US" altLang="zh-CN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 4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）相邻墙体连接处断裂成通缝</a:t>
            </a:r>
            <a:endParaRPr kumimoji="0" sz="3000" b="0" i="0" u="none" strike="noStrike" cap="none" spc="-100" normalizeH="0" baseline="0" noProof="1">
              <a:ln>
                <a:noFill/>
              </a:ln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  <p:pic>
        <p:nvPicPr>
          <p:cNvPr id="26628" name="Picture 2" descr="IMG_128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45275" y="393700"/>
            <a:ext cx="2514600" cy="181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883" name="Picture 4" descr="IMG_373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6250" y="4356100"/>
            <a:ext cx="3040063" cy="2155825"/>
          </a:xfrm>
        </p:spPr>
      </p:pic>
      <p:sp>
        <p:nvSpPr>
          <p:cNvPr id="2" name="内容占位符 2"/>
          <p:cNvSpPr>
            <a:spLocks noGrp="1"/>
          </p:cNvSpPr>
          <p:nvPr/>
        </p:nvSpPr>
        <p:spPr>
          <a:xfrm>
            <a:off x="896938" y="4702175"/>
            <a:ext cx="6669088" cy="18097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230505" marR="0" lvl="0" indent="-230505" algn="l" defTabSz="914400" rtl="0" fontAlgn="base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kumimoji="0" lang="zh-CN" sz="3000" b="0" i="0" u="none" strike="noStrike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对于石结构，砌筑材料如下时，也应</a:t>
            </a:r>
            <a:r>
              <a:rPr sz="3000" strike="noStrike" spc="-10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判定为c级或d级</a:t>
            </a:r>
            <a:r>
              <a:rPr kumimoji="0" lang="zh-CN" sz="3000" b="0" i="0" u="none" strike="noStrike" cap="none" spc="-100" normalizeH="0" baseline="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：</a:t>
            </a:r>
            <a:r>
              <a:rPr kumimoji="0" sz="3000" b="0" i="0" u="none" strike="noStrike" cap="none" spc="-100" normalizeH="0" baseline="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乱毛石、鹅卵石砌筑，或砌筑砂浆为泥浆或无浆干砌时</a:t>
            </a:r>
            <a:endParaRPr kumimoji="0" sz="3000" b="0" i="0" u="none" strike="noStrike" cap="none" spc="-100" normalizeH="0" baseline="0" noProof="1">
              <a:ln>
                <a:noFill/>
              </a:ln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  <p:pic>
        <p:nvPicPr>
          <p:cNvPr id="26631" name="图片 1" descr="3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8150" y="393700"/>
            <a:ext cx="2617788" cy="181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775" y="2282825"/>
            <a:ext cx="1549400" cy="2403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标题 1"/>
          <p:cNvSpPr>
            <a:spLocks noGrp="1"/>
          </p:cNvSpPr>
          <p:nvPr>
            <p:ph type="title"/>
          </p:nvPr>
        </p:nvSpPr>
        <p:spPr>
          <a:xfrm>
            <a:off x="374650" y="247650"/>
            <a:ext cx="11144250" cy="687388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2.3 木柱、梁、檩、木屋架</a:t>
            </a:r>
            <a:endParaRPr lang="zh-CN" altLang="en-US" sz="3600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7650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625475" y="935038"/>
            <a:ext cx="11161713" cy="55832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230505" marR="0" lvl="0" indent="-230505" algn="l" defTabSz="914400" rtl="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sz="3000" strike="noStrike" spc="-10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承重木构架鉴定</a:t>
            </a:r>
            <a:r>
              <a:rPr sz="30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主要检查各构件的现状及榫卯节点连接情况</a:t>
            </a:r>
            <a:r>
              <a:rPr lang="zh-CN" sz="30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。</a:t>
            </a:r>
            <a:endParaRPr lang="zh-CN" sz="3000" strike="noStrike" spc="-100" noProof="1">
              <a:ln>
                <a:noFill/>
              </a:ln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  <a:sym typeface="+mn-ea"/>
            </a:endParaRPr>
          </a:p>
          <a:p>
            <a:pPr marL="360045" marR="0" lvl="0" algn="l" defTabSz="914400" rtl="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defRPr/>
            </a:pPr>
            <a:r>
              <a:rPr lang="zh-CN" sz="2800" strike="noStrike" spc="-10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a级</a:t>
            </a:r>
            <a:r>
              <a:rPr lang="zh-CN" sz="28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：无</a:t>
            </a:r>
            <a:r>
              <a:rPr lang="zh-CN" sz="2800" strike="noStrike" spc="-10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腐朽</a:t>
            </a:r>
            <a:r>
              <a:rPr lang="zh-CN" sz="28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或</a:t>
            </a:r>
            <a:r>
              <a:rPr lang="zh-CN" sz="2800" strike="noStrike" spc="-10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虫蛀</a:t>
            </a:r>
            <a:r>
              <a:rPr lang="zh-CN" sz="28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；构件无</a:t>
            </a:r>
            <a:r>
              <a:rPr lang="zh-CN" sz="2800" strike="noStrike" spc="-10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变形</a:t>
            </a:r>
            <a:r>
              <a:rPr lang="zh-CN" sz="28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；有轻微</a:t>
            </a:r>
            <a:r>
              <a:rPr lang="zh-CN" sz="2800" strike="noStrike" spc="-10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干缩裂缝</a:t>
            </a:r>
            <a:r>
              <a:rPr lang="zh-CN" sz="28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；</a:t>
            </a:r>
            <a:r>
              <a:rPr lang="zh-CN" sz="2800" strike="noStrike" spc="-10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榫卯节点</a:t>
            </a:r>
            <a:r>
              <a:rPr lang="zh-CN" sz="28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良好</a:t>
            </a:r>
            <a:endParaRPr lang="zh-CN" sz="2800" strike="noStrike" spc="-100" noProof="1">
              <a:ln>
                <a:noFill/>
              </a:ln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  <a:sym typeface="+mn-ea"/>
            </a:endParaRPr>
          </a:p>
          <a:p>
            <a:pPr marL="360045" marR="0" lvl="0" algn="l" defTabSz="914400" rtl="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defRPr/>
            </a:pPr>
            <a:r>
              <a:rPr lang="zh-CN" sz="2800" strike="noStrike" spc="-10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b级</a:t>
            </a:r>
            <a:r>
              <a:rPr lang="zh-CN" sz="28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：轻微腐朽或虫蛀；构件有轻微变形；构件纵向干缩裂缝深度超过木材直径的1/6；榫卯节点基本良好</a:t>
            </a:r>
            <a:endParaRPr lang="zh-CN" sz="2800" strike="noStrike" spc="-100" noProof="1">
              <a:ln>
                <a:noFill/>
              </a:ln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  <a:sym typeface="+mn-ea"/>
            </a:endParaRPr>
          </a:p>
          <a:p>
            <a:pPr marL="360045" marR="0" lvl="0" algn="l" defTabSz="914400" rtl="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defRPr/>
            </a:pPr>
            <a:r>
              <a:rPr lang="zh-CN" sz="2800" strike="noStrike" spc="-10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c级</a:t>
            </a:r>
            <a:r>
              <a:rPr lang="zh-CN" sz="28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：明显腐朽或虫蛀；梁、檩跨中明显挠曲或出现横向裂缝，梁檩端部出现劈裂；柱身明显歪斜；木柱与柱基础之间错位；构件纵向干缩裂缝深度超过木材直径的1/4；榫卯节点有破损或有拔榫迹象；承重柱存在接柱或转换情况且未采取可靠连接措施</a:t>
            </a:r>
            <a:endParaRPr lang="zh-CN" sz="2800" strike="noStrike" spc="-100" noProof="1">
              <a:ln>
                <a:noFill/>
              </a:ln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  <a:sym typeface="+mn-ea"/>
            </a:endParaRPr>
          </a:p>
          <a:p>
            <a:pPr marL="360045" marR="0" lvl="0" algn="l" defTabSz="914400" rtl="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defRPr/>
            </a:pPr>
            <a:r>
              <a:rPr lang="zh-CN" sz="2800" strike="noStrike" spc="-10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d级</a:t>
            </a:r>
            <a:r>
              <a:rPr lang="zh-CN" sz="28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：严重腐朽或虫蛀；梁、檩跨中出现严重横向裂缝；柱身严重歪斜；木柱与柱基础之间严重错位；构件纵向干缩裂缝深度超过木材直径的1/3；榫卯节点失效或多处拔榫</a:t>
            </a:r>
            <a:endParaRPr lang="zh-CN" sz="2800" strike="noStrike" spc="-100" noProof="1">
              <a:ln>
                <a:noFill/>
              </a:ln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  <a:sym typeface="+mn-e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标题 1"/>
          <p:cNvSpPr>
            <a:spLocks noGrp="1"/>
          </p:cNvSpPr>
          <p:nvPr>
            <p:ph type="title"/>
          </p:nvPr>
        </p:nvSpPr>
        <p:spPr>
          <a:xfrm>
            <a:off x="374650" y="247650"/>
            <a:ext cx="11144250" cy="687388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2.3 木柱、梁、檩、木屋架</a:t>
            </a:r>
            <a:endParaRPr lang="zh-CN" altLang="en-US" sz="3600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8674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625475" y="935038"/>
            <a:ext cx="11161713" cy="12128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230505" marR="0" lvl="0" indent="-230505" algn="l" defTabSz="914400" rtl="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lang="zh-CN" altLang="en-US" sz="30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木柱、木梁、檩、木屋架评为</a:t>
            </a:r>
            <a:r>
              <a:rPr lang="en-US" altLang="zh-CN" sz="30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d</a:t>
            </a:r>
            <a:r>
              <a:rPr lang="zh-CN" altLang="en-US" sz="30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级的几个主要现象：</a:t>
            </a:r>
            <a:endParaRPr lang="zh-CN" altLang="en-US" sz="3000" strike="noStrike" spc="-100" noProof="1">
              <a:ln>
                <a:noFill/>
              </a:ln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  <a:sym typeface="+mn-ea"/>
            </a:endParaRPr>
          </a:p>
          <a:p>
            <a:pPr marL="230505" marR="0" lvl="0" indent="-230505" algn="l" defTabSz="914400" rtl="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lang="zh-CN" altLang="en-US" sz="3000" strike="noStrike" spc="-10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现象</a:t>
            </a:r>
            <a:r>
              <a:rPr kumimoji="0" lang="en-US" altLang="zh-CN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1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：木柱严重歪斜，或柱础严重错位（落空</a:t>
            </a:r>
            <a:r>
              <a:rPr kumimoji="0" lang="en-US" altLang="zh-CN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1/4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直径甚至悬空）</a:t>
            </a:r>
            <a:endParaRPr kumimoji="0" lang="zh-CN" altLang="en-US" sz="3000" b="0" i="0" u="none" strike="noStrike" kern="1200" cap="none" spc="-100" normalizeH="0" baseline="0" noProof="1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  <p:pic>
        <p:nvPicPr>
          <p:cNvPr id="28676" name="图片 3" descr="木柱歪斜已增设斜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7588" y="2147888"/>
            <a:ext cx="5059362" cy="379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图片 4" descr="木柱柱础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0" y="2157413"/>
            <a:ext cx="5046663" cy="378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Rectangle 5" descr="信纸"/>
          <p:cNvSpPr/>
          <p:nvPr/>
        </p:nvSpPr>
        <p:spPr>
          <a:xfrm>
            <a:off x="939800" y="5942013"/>
            <a:ext cx="5137150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2800" dirty="0">
                <a:latin typeface="黑体" panose="02010600030101010101" pitchFamily="49" charset="-122"/>
                <a:ea typeface="黑体" panose="02010600030101010101" pitchFamily="49" charset="-122"/>
              </a:rPr>
              <a:t>木柱严重歪斜，已增设斜撑</a:t>
            </a:r>
            <a:endParaRPr lang="zh-CN" altLang="en-US" sz="28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8679" name="Rectangle 5" descr="信纸"/>
          <p:cNvSpPr/>
          <p:nvPr/>
        </p:nvSpPr>
        <p:spPr>
          <a:xfrm>
            <a:off x="6176963" y="5942013"/>
            <a:ext cx="5137150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2800" dirty="0">
                <a:latin typeface="黑体" panose="02010600030101010101" pitchFamily="49" charset="-122"/>
                <a:ea typeface="黑体" panose="02010600030101010101" pitchFamily="49" charset="-122"/>
              </a:rPr>
              <a:t>柱础严重错位（已悬空）</a:t>
            </a:r>
            <a:endParaRPr lang="zh-CN" altLang="en-US" sz="28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8680" name="Oval 9" descr="信纸"/>
          <p:cNvSpPr/>
          <p:nvPr/>
        </p:nvSpPr>
        <p:spPr>
          <a:xfrm>
            <a:off x="8943975" y="3124200"/>
            <a:ext cx="811213" cy="1427163"/>
          </a:xfrm>
          <a:prstGeom prst="ellipse">
            <a:avLst/>
          </a:prstGeom>
          <a:noFill/>
          <a:ln w="38100" cap="flat" cmpd="sng">
            <a:solidFill>
              <a:srgbClr val="E00A2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8681" name="Oval 9" descr="信纸"/>
          <p:cNvSpPr/>
          <p:nvPr/>
        </p:nvSpPr>
        <p:spPr>
          <a:xfrm>
            <a:off x="1319213" y="3336925"/>
            <a:ext cx="811212" cy="1427163"/>
          </a:xfrm>
          <a:prstGeom prst="ellipse">
            <a:avLst/>
          </a:prstGeom>
          <a:noFill/>
          <a:ln w="38100" cap="flat" cmpd="sng">
            <a:solidFill>
              <a:srgbClr val="E00A2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29" name="图片 7" descr="IMG_18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69300" y="2730500"/>
            <a:ext cx="3768725" cy="2892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8" name="图片 1" descr="DSC018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8" y="2105025"/>
            <a:ext cx="4456112" cy="3836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标题 1"/>
          <p:cNvSpPr>
            <a:spLocks noGrp="1"/>
          </p:cNvSpPr>
          <p:nvPr>
            <p:ph type="title"/>
          </p:nvPr>
        </p:nvSpPr>
        <p:spPr>
          <a:xfrm>
            <a:off x="374650" y="247650"/>
            <a:ext cx="11144250" cy="687388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2.3 木柱、梁、檩、木屋架</a:t>
            </a:r>
            <a:endParaRPr lang="zh-CN" altLang="en-US" sz="3600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9700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625475" y="935038"/>
            <a:ext cx="11161713" cy="10683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230505" marR="0" lvl="0" indent="-230505" algn="l" defTabSz="914400" rtl="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lang="zh-CN" altLang="en-US" sz="3000" strike="noStrike" spc="-10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现象</a:t>
            </a:r>
            <a:r>
              <a:rPr kumimoji="0" lang="en-US" altLang="zh-CN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2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：木梁、檩、木屋架支承处墙体严重开裂（砖墙裂缝宽度大于</a:t>
            </a:r>
            <a:r>
              <a:rPr kumimoji="0" lang="en-US" altLang="zh-CN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1mm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、土墙裂缝宽度大于</a:t>
            </a:r>
            <a:r>
              <a:rPr kumimoji="0" lang="en-US" altLang="zh-CN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10mm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）</a:t>
            </a:r>
            <a:endParaRPr kumimoji="0" lang="zh-CN" altLang="en-US" sz="3000" b="0" i="0" u="none" strike="noStrike" kern="1200" cap="none" spc="-100" normalizeH="0" baseline="0" noProof="1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  <p:sp>
        <p:nvSpPr>
          <p:cNvPr id="29702" name="Rectangle 5" descr="信纸"/>
          <p:cNvSpPr/>
          <p:nvPr/>
        </p:nvSpPr>
        <p:spPr>
          <a:xfrm>
            <a:off x="307975" y="5942013"/>
            <a:ext cx="4894263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2800" dirty="0">
                <a:latin typeface="黑体" panose="02010600030101010101" pitchFamily="49" charset="-122"/>
                <a:ea typeface="黑体" panose="02010600030101010101" pitchFamily="49" charset="-122"/>
              </a:rPr>
              <a:t>支承处砖墙裂缝宽度大于</a:t>
            </a:r>
            <a:r>
              <a:rPr lang="en-US" altLang="zh-CN" sz="2800" dirty="0">
                <a:latin typeface="黑体" panose="02010600030101010101" pitchFamily="49" charset="-122"/>
                <a:ea typeface="黑体" panose="02010600030101010101" pitchFamily="49" charset="-122"/>
              </a:rPr>
              <a:t>1mm</a:t>
            </a:r>
            <a:endParaRPr lang="en-US" altLang="zh-CN" sz="28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2535" name="Rectangle 5" descr="信纸"/>
          <p:cNvSpPr/>
          <p:nvPr/>
        </p:nvSpPr>
        <p:spPr>
          <a:xfrm>
            <a:off x="5203825" y="5689600"/>
            <a:ext cx="6765925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2800" dirty="0">
                <a:latin typeface="黑体" panose="02010600030101010101" pitchFamily="49" charset="-122"/>
                <a:ea typeface="黑体" panose="02010600030101010101" pitchFamily="49" charset="-122"/>
              </a:rPr>
              <a:t>支承处土墙裂缝宽度大于</a:t>
            </a:r>
            <a:r>
              <a:rPr lang="en-US" altLang="zh-CN" sz="2800" dirty="0">
                <a:latin typeface="黑体" panose="02010600030101010101" pitchFamily="49" charset="-122"/>
                <a:ea typeface="黑体" panose="02010600030101010101" pitchFamily="49" charset="-122"/>
              </a:rPr>
              <a:t>10mm(</a:t>
            </a:r>
            <a:r>
              <a:rPr lang="zh-CN" altLang="en-US" sz="2800" dirty="0">
                <a:latin typeface="黑体" panose="02010600030101010101" pitchFamily="49" charset="-122"/>
                <a:ea typeface="黑体" panose="02010600030101010101" pitchFamily="49" charset="-122"/>
              </a:rPr>
              <a:t>右已崩塌</a:t>
            </a:r>
            <a:r>
              <a:rPr lang="en-US" altLang="zh-CN" sz="2800" dirty="0">
                <a:latin typeface="黑体" panose="02010600030101010101" pitchFamily="49" charset="-122"/>
                <a:ea typeface="黑体" panose="02010600030101010101" pitchFamily="49" charset="-122"/>
              </a:rPr>
              <a:t>)</a:t>
            </a:r>
            <a:endParaRPr lang="en-US" altLang="zh-CN" sz="28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9704" name="Oval 9" descr="信纸"/>
          <p:cNvSpPr/>
          <p:nvPr/>
        </p:nvSpPr>
        <p:spPr>
          <a:xfrm>
            <a:off x="1811338" y="3046413"/>
            <a:ext cx="1341437" cy="1427162"/>
          </a:xfrm>
          <a:prstGeom prst="ellipse">
            <a:avLst/>
          </a:prstGeom>
          <a:noFill/>
          <a:ln w="38100" cap="flat" cmpd="sng">
            <a:solidFill>
              <a:srgbClr val="E00A2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22537" name="图片 6" descr="IMG_17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238" y="2003425"/>
            <a:ext cx="4192587" cy="3281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8" name="Oval 9" descr="信纸"/>
          <p:cNvSpPr/>
          <p:nvPr/>
        </p:nvSpPr>
        <p:spPr>
          <a:xfrm>
            <a:off x="6627813" y="2624138"/>
            <a:ext cx="1341437" cy="1427162"/>
          </a:xfrm>
          <a:prstGeom prst="ellipse">
            <a:avLst/>
          </a:prstGeom>
          <a:noFill/>
          <a:ln w="38100" cap="flat" cmpd="sng">
            <a:solidFill>
              <a:srgbClr val="E00A2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2539" name="Oval 9" descr="信纸"/>
          <p:cNvSpPr/>
          <p:nvPr/>
        </p:nvSpPr>
        <p:spPr>
          <a:xfrm>
            <a:off x="10177463" y="3173413"/>
            <a:ext cx="1341437" cy="1427162"/>
          </a:xfrm>
          <a:prstGeom prst="ellipse">
            <a:avLst/>
          </a:prstGeom>
          <a:noFill/>
          <a:ln w="38100" cap="flat" cmpd="sng">
            <a:solidFill>
              <a:srgbClr val="E00A2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 animBg="1"/>
      <p:bldP spid="22539" grpId="0" animBg="1"/>
      <p:bldP spid="225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标题 1"/>
          <p:cNvSpPr>
            <a:spLocks noGrp="1"/>
          </p:cNvSpPr>
          <p:nvPr>
            <p:ph type="title"/>
          </p:nvPr>
        </p:nvSpPr>
        <p:spPr>
          <a:xfrm>
            <a:off x="374650" y="247650"/>
            <a:ext cx="11144250" cy="687388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2.3 木柱、梁、檩、木屋架</a:t>
            </a:r>
            <a:endParaRPr lang="zh-CN" altLang="en-US" sz="3600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0722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625475" y="935038"/>
            <a:ext cx="11161713" cy="7508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230505" marR="0" lvl="0" indent="-230505" algn="l" defTabSz="914400" rtl="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lang="zh-CN" altLang="en-US" sz="3200" strike="noStrike" spc="-10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现象</a:t>
            </a:r>
            <a:r>
              <a:rPr kumimoji="0" lang="en-US" altLang="zh-CN" sz="32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3</a:t>
            </a:r>
            <a:r>
              <a:rPr kumimoji="0" lang="zh-CN" altLang="en-US" sz="32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：木柱、木梁、檩、木屋架严重腐朽或虫蛀</a:t>
            </a:r>
            <a:endParaRPr kumimoji="0" lang="zh-CN" altLang="en-US" sz="3200" b="0" i="0" u="none" strike="noStrike" kern="1200" cap="none" spc="-100" normalizeH="0" baseline="0" noProof="1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  <p:pic>
        <p:nvPicPr>
          <p:cNvPr id="30724" name="图片 3" descr="DSC017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488" y="2403475"/>
            <a:ext cx="4897437" cy="3633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5" name="Picture 2" descr="IMG_25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338" y="1749425"/>
            <a:ext cx="2928937" cy="3905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6" name="Picture 4" descr="IMG_20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238" y="2925763"/>
            <a:ext cx="4005262" cy="3000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Oval 9" descr="信纸"/>
          <p:cNvSpPr/>
          <p:nvPr/>
        </p:nvSpPr>
        <p:spPr>
          <a:xfrm>
            <a:off x="9202738" y="2857500"/>
            <a:ext cx="2593975" cy="1427163"/>
          </a:xfrm>
          <a:prstGeom prst="ellipse">
            <a:avLst/>
          </a:prstGeom>
          <a:noFill/>
          <a:ln w="38100" cap="flat" cmpd="sng">
            <a:solidFill>
              <a:srgbClr val="E00A2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标题 1"/>
          <p:cNvSpPr>
            <a:spLocks noGrp="1"/>
          </p:cNvSpPr>
          <p:nvPr>
            <p:ph type="title"/>
          </p:nvPr>
        </p:nvSpPr>
        <p:spPr>
          <a:xfrm>
            <a:off x="374650" y="247650"/>
            <a:ext cx="11144250" cy="687388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2.3 木柱、梁、檩、木屋架</a:t>
            </a:r>
            <a:endParaRPr lang="zh-CN" altLang="en-US" sz="3600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1746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625475" y="1092200"/>
            <a:ext cx="11161713" cy="6540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230505" marR="0" lvl="0" indent="-230505" algn="l" defTabSz="914400" rtl="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kumimoji="0" lang="zh-CN" altLang="en-US" sz="32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关于木材腐朽或虫蛀</a:t>
            </a:r>
            <a:endParaRPr kumimoji="0" lang="zh-CN" altLang="en-US" sz="3200" b="0" i="0" u="none" strike="noStrike" kern="1200" cap="none" spc="-100" normalizeH="0" baseline="0" noProof="1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  <p:sp>
        <p:nvSpPr>
          <p:cNvPr id="2" name="内容占位符 2"/>
          <p:cNvSpPr>
            <a:spLocks noGrp="1"/>
          </p:cNvSpPr>
          <p:nvPr/>
        </p:nvSpPr>
        <p:spPr>
          <a:xfrm>
            <a:off x="625475" y="1881188"/>
            <a:ext cx="10958513" cy="41005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230505" marR="0" lvl="0" indent="-230505" algn="l" defTabSz="914400" rt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defRPr/>
            </a:pPr>
            <a:r>
              <a:rPr kumimoji="0" lang="en-US" altLang="zh-CN" sz="32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 </a:t>
            </a:r>
            <a:r>
              <a:rPr kumimoji="0" lang="zh-CN" sz="32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腐朽：</a:t>
            </a:r>
            <a:r>
              <a:rPr kumimoji="0" sz="32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经常受潮且不易通风</a:t>
            </a:r>
            <a:r>
              <a:rPr kumimoji="0" lang="zh-CN" sz="32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情况</a:t>
            </a:r>
            <a:r>
              <a:rPr kumimoji="0" sz="32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下，木</a:t>
            </a:r>
            <a:r>
              <a:rPr kumimoji="0" lang="zh-CN" sz="32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材</a:t>
            </a:r>
            <a:r>
              <a:rPr kumimoji="0" sz="32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腐朽发展异常迅速，可能只需3～5年便会完全丧失承载能力。故</a:t>
            </a:r>
            <a:r>
              <a:rPr kumimoji="0" sz="32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应改</a:t>
            </a:r>
            <a:r>
              <a:rPr kumimoji="0" lang="zh-CN" sz="32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善</a:t>
            </a:r>
            <a:r>
              <a:rPr kumimoji="0" sz="32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其通风、防潮条件，并进行必要的防腐处理</a:t>
            </a:r>
            <a:endParaRPr kumimoji="0" sz="3200" b="0" i="0" u="none" strike="noStrike" kern="1200" cap="none" spc="-100" normalizeH="0" baseline="0" noProof="1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  <a:p>
            <a:pPr marL="230505" marR="0" lvl="0" indent="-230505" algn="l" defTabSz="914400" rtl="0" fontAlgn="base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defRPr/>
            </a:pPr>
            <a:r>
              <a:rPr kumimoji="0" lang="zh-CN" sz="32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 虫蛀：</a:t>
            </a:r>
            <a:r>
              <a:rPr kumimoji="0" sz="32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在虫害严重的南方地区，木材内部可能很快蛀空</a:t>
            </a:r>
            <a:r>
              <a:rPr kumimoji="0" lang="zh-CN" sz="32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（敲击有空鼓声）</a:t>
            </a:r>
            <a:r>
              <a:rPr kumimoji="0" sz="32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，</a:t>
            </a:r>
            <a:r>
              <a:rPr kumimoji="0" sz="32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应进行必要的防虫处理</a:t>
            </a:r>
            <a:endParaRPr kumimoji="0" sz="3200" b="0" i="0" u="none" strike="noStrike" kern="1200" cap="none" spc="-100" normalizeH="0" baseline="0" noProof="1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标题 1"/>
          <p:cNvSpPr>
            <a:spLocks noGrp="1"/>
          </p:cNvSpPr>
          <p:nvPr>
            <p:ph type="title"/>
          </p:nvPr>
        </p:nvSpPr>
        <p:spPr>
          <a:xfrm>
            <a:off x="374650" y="247650"/>
            <a:ext cx="11142663" cy="746125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en-US" altLang="zh-CN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1 </a:t>
            </a:r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《农村住房安全性鉴定技术导则》简介</a:t>
            </a:r>
            <a:endParaRPr lang="zh-CN" altLang="en-US" sz="3600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5122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pic>
        <p:nvPicPr>
          <p:cNvPr id="5123" name="图片 2" descr="1"/>
          <p:cNvPicPr>
            <a:picLocks noChangeAspect="1"/>
          </p:cNvPicPr>
          <p:nvPr/>
        </p:nvPicPr>
        <p:blipFill>
          <a:blip r:embed="rId1"/>
          <a:srcRect l="922" t="777" r="-922" b="2025"/>
          <a:stretch>
            <a:fillRect/>
          </a:stretch>
        </p:blipFill>
        <p:spPr>
          <a:xfrm>
            <a:off x="1736725" y="993775"/>
            <a:ext cx="8718550" cy="55292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69" name="图片 1" descr="木梁开裂变形"/>
          <p:cNvPicPr>
            <a:picLocks noChangeAspect="1"/>
          </p:cNvPicPr>
          <p:nvPr/>
        </p:nvPicPr>
        <p:blipFill>
          <a:blip r:embed="rId1"/>
          <a:srcRect l="9164"/>
          <a:stretch>
            <a:fillRect/>
          </a:stretch>
        </p:blipFill>
        <p:spPr>
          <a:xfrm>
            <a:off x="1822450" y="2070100"/>
            <a:ext cx="3113088" cy="2443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0" name="标题 1"/>
          <p:cNvSpPr>
            <a:spLocks noGrp="1"/>
          </p:cNvSpPr>
          <p:nvPr>
            <p:ph type="title"/>
          </p:nvPr>
        </p:nvSpPr>
        <p:spPr>
          <a:xfrm>
            <a:off x="374650" y="247650"/>
            <a:ext cx="11144250" cy="687388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2.3 木柱、梁、檩、木屋架</a:t>
            </a:r>
            <a:endParaRPr lang="zh-CN" altLang="en-US" sz="3600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2771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666750" y="935038"/>
            <a:ext cx="11161713" cy="11350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230505" marR="0" lvl="0" indent="-230505" algn="l" defTabSz="914400" rtl="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lang="zh-CN" altLang="en-US" sz="3000" strike="noStrike" spc="-10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现象</a:t>
            </a:r>
            <a:r>
              <a:rPr kumimoji="0" lang="en-US" altLang="zh-CN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4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：构件间连接节点松动、变形、滑移、沿剪切面开裂、剪坏或铁件严重锈蚀、松动致使连接失效等损坏</a:t>
            </a:r>
            <a:endParaRPr kumimoji="0" lang="zh-CN" altLang="en-US" sz="3000" b="0" i="0" u="none" strike="noStrike" kern="1200" cap="none" spc="-100" normalizeH="0" baseline="0" noProof="1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  <p:sp>
        <p:nvSpPr>
          <p:cNvPr id="32773" name="Oval 9" descr="信纸"/>
          <p:cNvSpPr/>
          <p:nvPr/>
        </p:nvSpPr>
        <p:spPr>
          <a:xfrm>
            <a:off x="3651250" y="2973388"/>
            <a:ext cx="987425" cy="490537"/>
          </a:xfrm>
          <a:prstGeom prst="ellipse">
            <a:avLst/>
          </a:prstGeom>
          <a:noFill/>
          <a:ln w="38100" cap="flat" cmpd="sng">
            <a:solidFill>
              <a:srgbClr val="E00A2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32774" name="图片 5" descr="木梁变形"/>
          <p:cNvPicPr>
            <a:picLocks noChangeAspect="1"/>
          </p:cNvPicPr>
          <p:nvPr/>
        </p:nvPicPr>
        <p:blipFill>
          <a:blip r:embed="rId2"/>
          <a:srcRect l="6096" r="9456"/>
          <a:stretch>
            <a:fillRect/>
          </a:stretch>
        </p:blipFill>
        <p:spPr>
          <a:xfrm>
            <a:off x="6291263" y="2070100"/>
            <a:ext cx="3154362" cy="2441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5" name="Oval 9" descr="信纸"/>
          <p:cNvSpPr/>
          <p:nvPr/>
        </p:nvSpPr>
        <p:spPr>
          <a:xfrm>
            <a:off x="7083425" y="2703513"/>
            <a:ext cx="935038" cy="425450"/>
          </a:xfrm>
          <a:prstGeom prst="ellipse">
            <a:avLst/>
          </a:prstGeom>
          <a:noFill/>
          <a:ln w="38100" cap="flat" cmpd="sng">
            <a:solidFill>
              <a:srgbClr val="E00A2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32776" name="Picture 3"/>
          <p:cNvPicPr>
            <a:picLocks noChangeAspect="1"/>
          </p:cNvPicPr>
          <p:nvPr/>
        </p:nvPicPr>
        <p:blipFill>
          <a:blip r:embed="rId3"/>
          <a:srcRect l="18462" r="7692"/>
          <a:stretch>
            <a:fillRect/>
          </a:stretch>
        </p:blipFill>
        <p:spPr>
          <a:xfrm>
            <a:off x="4014788" y="4400550"/>
            <a:ext cx="2635250" cy="2195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7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0800" y="4378325"/>
            <a:ext cx="2933700" cy="22177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标题 1"/>
          <p:cNvSpPr>
            <a:spLocks noGrp="1"/>
          </p:cNvSpPr>
          <p:nvPr>
            <p:ph type="title"/>
          </p:nvPr>
        </p:nvSpPr>
        <p:spPr>
          <a:xfrm>
            <a:off x="374650" y="247650"/>
            <a:ext cx="11144250" cy="687388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2.3 木柱、梁、檩、木屋架</a:t>
            </a:r>
            <a:endParaRPr lang="zh-CN" altLang="en-US" sz="3600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3794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754063" y="5275263"/>
            <a:ext cx="10301288" cy="8953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230505" marR="0" lvl="0" indent="-230505" algn="l" defTabSz="914400" rtl="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kumimoji="0" lang="en-US" sz="32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c</a:t>
            </a:r>
            <a:r>
              <a:rPr kumimoji="0" lang="zh-CN" altLang="en-US" sz="32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级：</a:t>
            </a:r>
            <a:r>
              <a:rPr kumimoji="0" lang="zh-CN" altLang="en-US" sz="32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有上述现象之一，但程度未达</a:t>
            </a:r>
            <a:r>
              <a:rPr kumimoji="0" lang="en-US" altLang="zh-CN" sz="32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d</a:t>
            </a:r>
            <a:r>
              <a:rPr kumimoji="0" lang="zh-CN" altLang="en-US" sz="32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级</a:t>
            </a:r>
            <a:endParaRPr kumimoji="0" lang="zh-CN" altLang="en-US" sz="3200" b="0" i="0" u="none" strike="noStrike" kern="1200" cap="none" spc="-1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  <p:sp>
        <p:nvSpPr>
          <p:cNvPr id="2" name="内容占位符 2"/>
          <p:cNvSpPr>
            <a:spLocks noGrp="1"/>
          </p:cNvSpPr>
          <p:nvPr/>
        </p:nvSpPr>
        <p:spPr>
          <a:xfrm>
            <a:off x="635000" y="1763713"/>
            <a:ext cx="6867525" cy="24622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230505" marR="0" lvl="0" indent="-230505" algn="l" defTabSz="914400" rtl="0" fontAlgn="base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kumimoji="0" lang="zh-CN" altLang="en-US" sz="32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现象</a:t>
            </a:r>
            <a:r>
              <a:rPr kumimoji="0" lang="en-US" altLang="zh-CN" sz="32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5</a:t>
            </a:r>
            <a:r>
              <a:rPr kumimoji="0" lang="zh-CN" altLang="en-US" sz="32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：木构件干缩裂缝深度超过构件直径的1/</a:t>
            </a:r>
            <a:r>
              <a:rPr kumimoji="0" lang="en-US" altLang="zh-CN" sz="32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3</a:t>
            </a:r>
            <a:r>
              <a:rPr kumimoji="0" lang="zh-CN" altLang="en-US" sz="32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，</a:t>
            </a:r>
            <a:r>
              <a:rPr lang="zh-CN" altLang="en-US" sz="3200" strike="noStrike" spc="-10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或木材为斜纹理且已斜纹开裂（木纹及裂缝与构件长度方向形成一定角度）</a:t>
            </a:r>
            <a:endParaRPr kumimoji="0" lang="zh-CN" altLang="en-US" sz="3200" b="0" i="0" u="none" strike="noStrike" kern="1200" cap="none" spc="-100" normalizeH="0" baseline="0" noProof="1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  <a:sym typeface="+mn-ea"/>
            </a:endParaRPr>
          </a:p>
        </p:txBody>
      </p:sp>
      <p:pic>
        <p:nvPicPr>
          <p:cNvPr id="33797" name="Picture 4" descr="IMG_256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91450" y="650875"/>
            <a:ext cx="3263900" cy="436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标题 1"/>
          <p:cNvSpPr>
            <a:spLocks noGrp="1"/>
          </p:cNvSpPr>
          <p:nvPr>
            <p:ph type="title"/>
          </p:nvPr>
        </p:nvSpPr>
        <p:spPr>
          <a:xfrm>
            <a:off x="374650" y="247650"/>
            <a:ext cx="11144250" cy="669925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en-US" altLang="zh-CN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2.4 </a:t>
            </a:r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混凝土柱、梁</a:t>
            </a:r>
            <a:endParaRPr lang="zh-CN" altLang="en-US" sz="3600" b="1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4818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625475" y="917575"/>
            <a:ext cx="11239500" cy="53625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230505" marR="0" lvl="0" indent="-230505" algn="l" defTabSz="914400" rtl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sz="3200" strike="noStrike" spc="-10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混凝土构件的鉴定</a:t>
            </a:r>
            <a:r>
              <a:rPr sz="32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主要检查质量现状</a:t>
            </a:r>
            <a:r>
              <a:rPr lang="zh-CN" sz="32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。</a:t>
            </a:r>
            <a:endParaRPr sz="3200" strike="noStrike" spc="-100" noProof="1">
              <a:ln>
                <a:noFill/>
              </a:ln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  <a:sym typeface="+mn-ea"/>
            </a:endParaRPr>
          </a:p>
          <a:p>
            <a:pPr marL="360045" marR="0" lvl="0" algn="l" defTabSz="914400" rtl="0" fontAlgn="base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defRPr/>
            </a:pPr>
            <a:r>
              <a:rPr sz="3200" strike="noStrike" spc="-10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a级</a:t>
            </a:r>
            <a:r>
              <a:rPr sz="32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：</a:t>
            </a:r>
            <a:r>
              <a:rPr sz="30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表面平整，或仅有少量微小开裂或个别部位剥落；钢筋无明显露筋、锈蚀；预制板端部支承稳固，采取加强连接措施</a:t>
            </a:r>
            <a:endParaRPr sz="3200" strike="noStrike" spc="-100" noProof="1">
              <a:ln>
                <a:noFill/>
              </a:ln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  <a:sym typeface="+mn-ea"/>
            </a:endParaRPr>
          </a:p>
          <a:p>
            <a:pPr marL="360045" marR="0" lvl="0" algn="l" defTabSz="914400" rtl="0" fontAlgn="base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defRPr/>
            </a:pPr>
            <a:r>
              <a:rPr sz="3200" strike="noStrike" spc="-10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b级</a:t>
            </a:r>
            <a:r>
              <a:rPr sz="32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：</a:t>
            </a:r>
            <a:r>
              <a:rPr sz="30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表面轻微开裂或局部剥落；个别部位钢筋露筋、锈蚀；预制板端部支承基本稳固</a:t>
            </a:r>
            <a:endParaRPr sz="3200" strike="noStrike" spc="-100" noProof="1">
              <a:ln>
                <a:noFill/>
              </a:ln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  <a:sym typeface="+mn-ea"/>
            </a:endParaRPr>
          </a:p>
          <a:p>
            <a:pPr marL="360045" marR="0" lvl="0" algn="l" defTabSz="914400" rtl="0" fontAlgn="base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defRPr/>
            </a:pPr>
            <a:r>
              <a:rPr sz="3200" strike="noStrike" spc="-10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c级</a:t>
            </a:r>
            <a:r>
              <a:rPr sz="32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：</a:t>
            </a:r>
            <a:r>
              <a:rPr sz="30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保护层剥落严重；钢筋露筋、锈蚀，出现明显锈胀裂缝；梁、板出现明显受力裂缝和变形；预制板端部支承长度不足</a:t>
            </a:r>
            <a:endParaRPr sz="3200" strike="noStrike" spc="-100" noProof="1">
              <a:ln>
                <a:noFill/>
              </a:ln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  <a:sym typeface="+mn-ea"/>
            </a:endParaRPr>
          </a:p>
          <a:p>
            <a:pPr marL="360045" marR="0" lvl="0" algn="l" defTabSz="914400" rtl="0" fontAlgn="base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defRPr/>
            </a:pPr>
            <a:r>
              <a:rPr sz="3200" strike="noStrike" spc="-10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d级</a:t>
            </a:r>
            <a:r>
              <a:rPr sz="32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：</a:t>
            </a:r>
            <a:r>
              <a:rPr sz="30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保护层剥落非常严重；部分钢筋外露；梁、板出现严重受力裂缝和变形；预制板端部支承长度严重不足，有坠落危险</a:t>
            </a:r>
            <a:endParaRPr sz="3000" strike="noStrike" spc="-100" noProof="1">
              <a:ln>
                <a:noFill/>
              </a:ln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  <a:sym typeface="+mn-e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标题 1"/>
          <p:cNvSpPr>
            <a:spLocks noGrp="1"/>
          </p:cNvSpPr>
          <p:nvPr>
            <p:ph type="title"/>
          </p:nvPr>
        </p:nvSpPr>
        <p:spPr>
          <a:xfrm>
            <a:off x="374650" y="247650"/>
            <a:ext cx="11144250" cy="669925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en-US" altLang="zh-CN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2.4 </a:t>
            </a:r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混凝土柱、梁</a:t>
            </a:r>
            <a:endParaRPr lang="zh-CN" altLang="en-US" sz="3600" b="1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5842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625475" y="917575"/>
            <a:ext cx="11104563" cy="6937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230505" marR="0" lvl="0" indent="-230505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lang="zh-CN" altLang="en-US" sz="30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混凝土柱、梁评为</a:t>
            </a:r>
            <a:r>
              <a:rPr lang="en-US" altLang="zh-CN" sz="30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d</a:t>
            </a:r>
            <a:r>
              <a:rPr lang="zh-CN" altLang="en-US" sz="30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级的几个主要现象：</a:t>
            </a:r>
            <a:endParaRPr kumimoji="0" lang="en-US" sz="3000" b="0" i="0" u="none" strike="noStrike" kern="1200" cap="none" spc="-1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  <p:sp>
        <p:nvSpPr>
          <p:cNvPr id="35844" name="Rectangle 11" descr="信纸"/>
          <p:cNvSpPr/>
          <p:nvPr/>
        </p:nvSpPr>
        <p:spPr>
          <a:xfrm>
            <a:off x="1870075" y="5953125"/>
            <a:ext cx="1497013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2800" dirty="0">
                <a:solidFill>
                  <a:srgbClr val="005490"/>
                </a:solidFill>
                <a:latin typeface="黑体" panose="02010600030101010101" pitchFamily="49" charset="-122"/>
                <a:ea typeface="黑体" panose="02010600030101010101" pitchFamily="49" charset="-122"/>
                <a:sym typeface="等线"/>
              </a:rPr>
              <a:t>现象</a:t>
            </a:r>
            <a:r>
              <a:rPr lang="en-US" altLang="zh-CN" sz="2800" dirty="0">
                <a:solidFill>
                  <a:srgbClr val="005490"/>
                </a:solidFill>
                <a:latin typeface="黑体" panose="02010600030101010101" pitchFamily="49" charset="-122"/>
                <a:ea typeface="黑体" panose="02010600030101010101" pitchFamily="49" charset="-122"/>
                <a:sym typeface="等线"/>
              </a:rPr>
              <a:t>1</a:t>
            </a:r>
            <a:endParaRPr lang="en-US" altLang="zh-CN" sz="2800" dirty="0">
              <a:solidFill>
                <a:srgbClr val="005490"/>
              </a:solidFill>
              <a:latin typeface="黑体" panose="02010600030101010101" pitchFamily="49" charset="-122"/>
              <a:ea typeface="黑体" panose="02010600030101010101" pitchFamily="49" charset="-122"/>
              <a:sym typeface="等线"/>
            </a:endParaRPr>
          </a:p>
        </p:txBody>
      </p:sp>
      <p:sp>
        <p:nvSpPr>
          <p:cNvPr id="23557" name="Rectangle 11" descr="信纸"/>
          <p:cNvSpPr/>
          <p:nvPr/>
        </p:nvSpPr>
        <p:spPr>
          <a:xfrm>
            <a:off x="7440613" y="5951538"/>
            <a:ext cx="2701925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2800" dirty="0">
                <a:solidFill>
                  <a:srgbClr val="005490"/>
                </a:solidFill>
                <a:latin typeface="黑体" panose="02010600030101010101" pitchFamily="49" charset="-122"/>
                <a:ea typeface="黑体" panose="02010600030101010101" pitchFamily="49" charset="-122"/>
                <a:sym typeface="等线"/>
              </a:rPr>
              <a:t>现象</a:t>
            </a:r>
            <a:r>
              <a:rPr lang="en-US" altLang="zh-CN" sz="2800" dirty="0">
                <a:solidFill>
                  <a:srgbClr val="005490"/>
                </a:solidFill>
                <a:latin typeface="黑体" panose="02010600030101010101" pitchFamily="49" charset="-122"/>
                <a:ea typeface="黑体" panose="02010600030101010101" pitchFamily="49" charset="-122"/>
                <a:sym typeface="等线"/>
              </a:rPr>
              <a:t>2</a:t>
            </a:r>
            <a:endParaRPr lang="en-US" altLang="zh-CN" sz="2800" dirty="0">
              <a:solidFill>
                <a:srgbClr val="005490"/>
              </a:solidFill>
              <a:latin typeface="黑体" panose="02010600030101010101" pitchFamily="49" charset="-122"/>
              <a:ea typeface="黑体" panose="02010600030101010101" pitchFamily="49" charset="-122"/>
              <a:sym typeface="等线"/>
            </a:endParaRPr>
          </a:p>
        </p:txBody>
      </p:sp>
      <p:pic>
        <p:nvPicPr>
          <p:cNvPr id="35846" name="Picture 2" descr="20150817_1320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3925" y="2767013"/>
            <a:ext cx="1390650" cy="3186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Picture 2" descr="20150817_1320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300" y="2767013"/>
            <a:ext cx="1263650" cy="3186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内容占位符 2"/>
          <p:cNvSpPr>
            <a:spLocks noGrp="1"/>
          </p:cNvSpPr>
          <p:nvPr/>
        </p:nvSpPr>
        <p:spPr>
          <a:xfrm>
            <a:off x="374650" y="1611313"/>
            <a:ext cx="5378450" cy="11557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230505" marR="0" lvl="0" indent="-230505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现象</a:t>
            </a:r>
            <a:r>
              <a:rPr kumimoji="0" lang="en-US" altLang="zh-CN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1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：</a:t>
            </a:r>
            <a:r>
              <a:rPr kumimoji="0" 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框架柱出现竖向受力裂缝且保护层剥落，钢筋外露</a:t>
            </a:r>
            <a:endParaRPr kumimoji="0" lang="en-US" sz="3000" b="0" i="0" u="none" strike="noStrike" kern="1200" cap="none" spc="-100" normalizeH="0" baseline="0" noProof="1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  <p:sp>
        <p:nvSpPr>
          <p:cNvPr id="7" name="内容占位符 2"/>
          <p:cNvSpPr>
            <a:spLocks noGrp="1"/>
          </p:cNvSpPr>
          <p:nvPr/>
        </p:nvSpPr>
        <p:spPr>
          <a:xfrm>
            <a:off x="6022975" y="1611313"/>
            <a:ext cx="5707063" cy="10874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230505" marR="0" lvl="0" indent="-230505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现象</a:t>
            </a:r>
            <a:r>
              <a:rPr kumimoji="0" lang="en-US" altLang="zh-CN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2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：</a:t>
            </a:r>
            <a:r>
              <a:rPr kumimoji="0" 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框架柱一侧出现水平裂缝，对侧混凝土压碎</a:t>
            </a:r>
            <a:endParaRPr kumimoji="0" lang="en-US" sz="3000" b="0" i="0" u="none" strike="noStrike" kern="1200" cap="none" spc="-100" normalizeH="0" baseline="0" noProof="1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  <p:pic>
        <p:nvPicPr>
          <p:cNvPr id="35850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625" y="2767013"/>
            <a:ext cx="2498725" cy="3186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3063" y="2767013"/>
            <a:ext cx="3736975" cy="31861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标题 1"/>
          <p:cNvSpPr>
            <a:spLocks noGrp="1"/>
          </p:cNvSpPr>
          <p:nvPr>
            <p:ph type="title"/>
          </p:nvPr>
        </p:nvSpPr>
        <p:spPr>
          <a:xfrm>
            <a:off x="374650" y="247650"/>
            <a:ext cx="11144250" cy="746125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en-US" altLang="zh-CN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2.4 </a:t>
            </a:r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混凝土柱、梁</a:t>
            </a:r>
            <a:endParaRPr lang="zh-CN" altLang="en-US" sz="3600" b="1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6866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625475" y="1071563"/>
            <a:ext cx="8648700" cy="16287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230505" marR="0" lvl="0" indent="-230505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kumimoji="0" lang="zh-CN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现象</a:t>
            </a:r>
            <a:r>
              <a:rPr kumimoji="0" lang="en-US" altLang="zh-CN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3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：</a:t>
            </a:r>
            <a:r>
              <a:rPr kumimoji="0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主梁跨中出现下宽上窄的竖向裂缝且裂缝向上延伸达梁高的2/3，或宽度大于1.0mm</a:t>
            </a:r>
            <a:endParaRPr kumimoji="0" sz="3000" b="0" i="0" u="none" strike="noStrike" kern="1200" cap="none" spc="-100" normalizeH="0" baseline="0" noProof="1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  <a:p>
            <a:pPr marL="230505" marR="0" lvl="0" indent="-230505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kumimoji="0" lang="zh-CN" sz="3000" b="0" i="0" u="none" strike="noStrike" kern="1200" cap="none" spc="-10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要点：</a:t>
            </a:r>
            <a:r>
              <a:rPr kumimoji="0" lang="zh-CN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梁中段</a:t>
            </a:r>
            <a:r>
              <a:rPr kumimoji="0" lang="en-US" altLang="zh-CN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U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形</a:t>
            </a:r>
            <a:r>
              <a:rPr kumimoji="0" lang="zh-CN" sz="3000" b="0" i="0" u="none" strike="noStrike" kern="1200" cap="none" spc="-10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竖向裂缝</a:t>
            </a:r>
            <a:r>
              <a:rPr kumimoji="0" lang="zh-CN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，</a:t>
            </a:r>
            <a:r>
              <a:rPr kumimoji="0" lang="zh-CN" sz="3000" b="0" i="0" u="none" strike="noStrike" kern="1200" cap="none" spc="-10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梁底缝宽大于梁侧</a:t>
            </a:r>
            <a:endParaRPr kumimoji="0" lang="zh-CN" sz="3000" b="0" i="0" u="none" strike="noStrike" kern="1200" cap="none" spc="-10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  <p:pic>
        <p:nvPicPr>
          <p:cNvPr id="36868" name="Picture 2" descr="20150817_1321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0" y="2738438"/>
            <a:ext cx="5048250" cy="963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9" name="图片 28" descr="1550674827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3808413"/>
            <a:ext cx="5048250" cy="2622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内容占位符 2"/>
          <p:cNvSpPr>
            <a:spLocks noGrp="1"/>
          </p:cNvSpPr>
          <p:nvPr/>
        </p:nvSpPr>
        <p:spPr>
          <a:xfrm>
            <a:off x="7026275" y="2782888"/>
            <a:ext cx="4838700" cy="63341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230505" marR="0" lvl="0" indent="-230505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kumimoji="0" lang="zh-CN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现象</a:t>
            </a:r>
            <a:r>
              <a:rPr kumimoji="0" lang="en-US" altLang="zh-CN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4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：</a:t>
            </a:r>
            <a:r>
              <a:rPr kumimoji="0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主梁端出现斜裂缝</a:t>
            </a:r>
            <a:endParaRPr kumimoji="0" sz="3000" b="0" i="0" u="none" strike="noStrike" kern="1200" cap="none" spc="-100" normalizeH="0" baseline="0" noProof="1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  <p:pic>
        <p:nvPicPr>
          <p:cNvPr id="24585" name="图片 26" descr="1550674773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388" y="4389438"/>
            <a:ext cx="2971800" cy="2100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7125" y="3416300"/>
            <a:ext cx="3117850" cy="2066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标题 1"/>
          <p:cNvSpPr>
            <a:spLocks noGrp="1"/>
          </p:cNvSpPr>
          <p:nvPr>
            <p:ph type="title"/>
          </p:nvPr>
        </p:nvSpPr>
        <p:spPr>
          <a:xfrm>
            <a:off x="400050" y="344488"/>
            <a:ext cx="11144250" cy="687387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en-US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2.4 </a:t>
            </a:r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混凝土柱、梁</a:t>
            </a:r>
            <a:endParaRPr lang="zh-CN" altLang="en-US" sz="3600" b="1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7890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790575" y="1514475"/>
            <a:ext cx="4046538" cy="46259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230505" marR="0" lvl="0" indent="-230505" algn="l" defTabSz="914400" rtl="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kumimoji="0" 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c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级：</a:t>
            </a:r>
            <a:r>
              <a:rPr kumimoji="0" lang="en-US" altLang="zh-CN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1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）有上述现象之一，但程度未达</a:t>
            </a:r>
            <a:r>
              <a:rPr kumimoji="0" lang="en-US" altLang="zh-CN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d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级</a:t>
            </a:r>
            <a:endParaRPr kumimoji="0" lang="zh-CN" altLang="en-US" sz="3000" b="0" i="0" u="none" strike="noStrike" kern="1200" cap="none" spc="-1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  <a:p>
            <a:pPr marL="230505" marR="0" lvl="0" indent="-230505" algn="l" defTabSz="914400" rtl="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defRPr/>
            </a:pPr>
            <a:r>
              <a:rPr kumimoji="0" lang="en-US" altLang="zh-CN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 2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）</a:t>
            </a:r>
            <a:r>
              <a:rPr kumimoji="0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因</a:t>
            </a:r>
            <a:r>
              <a:rPr kumimoji="0" lang="zh-CN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钢</a:t>
            </a:r>
            <a:r>
              <a:rPr kumimoji="0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筋锈蚀，</a:t>
            </a:r>
            <a:r>
              <a:rPr kumimoji="0" lang="zh-CN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导致</a:t>
            </a:r>
            <a:r>
              <a:rPr kumimoji="0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保护层</a:t>
            </a:r>
            <a:r>
              <a:rPr kumimoji="0" lang="zh-CN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胀裂或</a:t>
            </a:r>
            <a:r>
              <a:rPr kumimoji="0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脱落</a:t>
            </a:r>
            <a:endParaRPr kumimoji="0" lang="zh-CN" altLang="en-US" sz="3000" b="0" i="0" u="none" strike="noStrike" kern="1200" cap="none" spc="-1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  <a:p>
            <a:pPr marL="230505" marR="0" lvl="0" indent="-230505" algn="l" defTabSz="914400" rtl="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defRPr/>
            </a:pPr>
            <a:r>
              <a:rPr kumimoji="0" lang="en-US" altLang="zh-CN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 3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）</a:t>
            </a:r>
            <a:r>
              <a:rPr kumimoji="0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混凝土酥裂、碳化、起鼓</a:t>
            </a:r>
            <a:endParaRPr kumimoji="0" lang="zh-CN" altLang="en-US" sz="3000" b="0" i="0" u="none" strike="noStrike" kern="1200" cap="none" spc="-1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  <a:p>
            <a:pPr marL="230505" marR="0" lvl="0" indent="-230505" algn="l" defTabSz="914400" rtl="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defRPr/>
            </a:pPr>
            <a:r>
              <a:rPr kumimoji="0" lang="en-US" altLang="zh-CN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 4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）混凝土柱歪斜</a:t>
            </a:r>
            <a:endParaRPr kumimoji="0" lang="zh-CN" altLang="en-US" sz="3000" b="0" i="0" u="none" strike="noStrike" kern="1200" cap="none" spc="-1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  <p:pic>
        <p:nvPicPr>
          <p:cNvPr id="37892" name="Picture 4" descr="201301254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3063" y="439738"/>
            <a:ext cx="2622550" cy="2824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3" name="Picture 5" descr="201301254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4075" y="439738"/>
            <a:ext cx="2608263" cy="282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4" name="Picture 5" descr="2014-09-19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063" y="3375025"/>
            <a:ext cx="2319337" cy="3097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5" name="Picture 7" descr="DSC019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0850" y="3646488"/>
            <a:ext cx="3414713" cy="25542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标题 1"/>
          <p:cNvSpPr>
            <a:spLocks noGrp="1"/>
          </p:cNvSpPr>
          <p:nvPr>
            <p:ph type="title"/>
          </p:nvPr>
        </p:nvSpPr>
        <p:spPr>
          <a:xfrm>
            <a:off x="374650" y="247650"/>
            <a:ext cx="11144250" cy="687388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en-US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2.4 </a:t>
            </a:r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混凝土柱、梁</a:t>
            </a:r>
            <a:endParaRPr lang="zh-CN" altLang="en-US" sz="3600" b="1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8914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868363" y="1111250"/>
            <a:ext cx="10707688" cy="7937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230505" marR="0" lvl="0" indent="-230505" algn="l" defTabSz="914400" rtl="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kumimoji="0" 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c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级：</a:t>
            </a:r>
            <a:r>
              <a:rPr kumimoji="0" lang="en-US" altLang="zh-CN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5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）悬挑梁、板根部上表面出现裂缝</a:t>
            </a:r>
            <a:endParaRPr kumimoji="0" lang="zh-CN" altLang="en-US" sz="3000" b="0" i="0" u="none" strike="noStrike" kern="1200" cap="none" spc="-1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  <p:pic>
        <p:nvPicPr>
          <p:cNvPr id="38916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1013" y="2282825"/>
            <a:ext cx="368935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7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713" y="2135188"/>
            <a:ext cx="4792662" cy="3668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8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425" y="4032250"/>
            <a:ext cx="4071938" cy="2117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9" name="矩形 5"/>
          <p:cNvSpPr/>
          <p:nvPr/>
        </p:nvSpPr>
        <p:spPr>
          <a:xfrm>
            <a:off x="7535863" y="5803900"/>
            <a:ext cx="20256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dirty="0">
                <a:latin typeface="黑体" panose="02010600030101010101" pitchFamily="49" charset="-122"/>
                <a:ea typeface="黑体" panose="02010600030101010101" pitchFamily="49" charset="-122"/>
              </a:rPr>
              <a:t>某雨蓬倾覆</a:t>
            </a:r>
            <a:endParaRPr lang="zh-CN" altLang="en-US" sz="24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标题 1"/>
          <p:cNvSpPr>
            <a:spLocks noGrp="1"/>
          </p:cNvSpPr>
          <p:nvPr>
            <p:ph type="title"/>
          </p:nvPr>
        </p:nvSpPr>
        <p:spPr>
          <a:xfrm>
            <a:off x="374650" y="247650"/>
            <a:ext cx="11144250" cy="687388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en-US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2.5 </a:t>
            </a:r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屋面</a:t>
            </a:r>
            <a:endParaRPr lang="zh-CN" altLang="en-US" sz="3600" b="1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9938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625475" y="996950"/>
            <a:ext cx="11083925" cy="528161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230505" marR="0" lvl="0" indent="-230505" algn="l" defTabSz="914400" rtl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kumimoji="0" lang="zh-CN" altLang="en-US" sz="3200" b="0" i="0" u="none" strike="noStrike" kern="1200" cap="none" spc="-10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楼（屋）盖鉴定</a:t>
            </a:r>
            <a:r>
              <a:rPr kumimoji="0" lang="zh-CN" altLang="en-US" sz="32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主要检查构件现状。</a:t>
            </a:r>
            <a:endParaRPr kumimoji="0" lang="zh-CN" altLang="en-US" sz="3000" b="0" i="0" u="none" strike="noStrike" kern="1200" cap="none" spc="-1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  <a:p>
            <a:pPr marL="360045" marR="0" lvl="0" algn="l" defTabSz="914400" rtl="0" fontAlgn="base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defRPr/>
            </a:pPr>
            <a:r>
              <a:rPr kumimoji="0" lang="zh-CN" altLang="en-US" sz="3200" b="0" i="0" u="none" strike="noStrike" kern="1200" cap="none" spc="-10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a级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：楼（屋）面板无明显受力裂缝和变形；椽、瓦完好；屋面无渗水现象 </a:t>
            </a:r>
            <a:endParaRPr kumimoji="0" lang="zh-CN" altLang="en-US" sz="3000" b="0" i="0" u="none" strike="noStrike" kern="1200" cap="none" spc="-1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  <a:p>
            <a:pPr marL="360045" marR="0" lvl="0" algn="l" defTabSz="914400" rtl="0" fontAlgn="base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defRPr/>
            </a:pPr>
            <a:r>
              <a:rPr kumimoji="0" lang="zh-CN" altLang="en-US" sz="3200" b="0" i="0" u="none" strike="noStrike" kern="1200" cap="none" spc="-10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b级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：楼（屋）面板有轻微裂缝但无明显变形；瓦屋面局部轻微沉陷，椽、瓦小范围损坏；屋面小范围渗水 </a:t>
            </a:r>
            <a:endParaRPr kumimoji="0" lang="zh-CN" altLang="en-US" sz="3000" b="0" i="0" u="none" strike="noStrike" kern="1200" cap="none" spc="-1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  <a:p>
            <a:pPr marL="360045" marR="0" lvl="0" algn="l" defTabSz="914400" rtl="0" fontAlgn="base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defRPr/>
            </a:pPr>
            <a:r>
              <a:rPr kumimoji="0" lang="zh-CN" altLang="en-US" sz="3200" b="0" i="0" u="none" strike="noStrike" kern="1200" cap="none" spc="-10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c级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：楼（屋）面板明显开裂和变形；瓦屋面出现较大范围沉陷，椽、瓦较大范围损坏；屋面较大范围渗水</a:t>
            </a:r>
            <a:endParaRPr kumimoji="0" lang="zh-CN" altLang="en-US" sz="3000" b="0" i="0" u="none" strike="noStrike" kern="1200" cap="none" spc="-1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  <a:p>
            <a:pPr marL="360045" marR="0" lvl="0" algn="l" defTabSz="914400" rtl="0" fontAlgn="base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defRPr/>
            </a:pPr>
            <a:r>
              <a:rPr kumimoji="0" lang="zh-CN" altLang="en-US" sz="3200" b="0" i="0" u="none" strike="noStrike" kern="1200" cap="none" spc="-10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d级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：楼（屋）面板开裂严重，部分塌落；瓦屋面大范围沉陷，椽、瓦大范围严重损坏；屋面大范围渗水漏雨</a:t>
            </a:r>
            <a:endParaRPr kumimoji="0" lang="zh-CN" altLang="en-US" sz="3000" b="0" i="0" u="none" strike="noStrike" kern="1200" cap="none" spc="-1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1" name="Picture 2" descr="IMG_30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4688" y="4152900"/>
            <a:ext cx="3551237" cy="2465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2" name="标题 1"/>
          <p:cNvSpPr>
            <a:spLocks noGrp="1"/>
          </p:cNvSpPr>
          <p:nvPr>
            <p:ph type="title"/>
          </p:nvPr>
        </p:nvSpPr>
        <p:spPr>
          <a:xfrm>
            <a:off x="374650" y="247650"/>
            <a:ext cx="5988050" cy="687388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en-US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2.5 </a:t>
            </a:r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楼（屋）盖</a:t>
            </a:r>
            <a:endParaRPr lang="zh-CN" altLang="en-US" sz="3600" b="1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4096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625475" y="996950"/>
            <a:ext cx="5437188" cy="20748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230505" marR="0" lvl="0" indent="-230505" algn="l" defTabSz="914400" rtl="0" fontAlgn="base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楼（屋）盖评为d级的几个主要现象：</a:t>
            </a:r>
            <a:endParaRPr kumimoji="0" lang="zh-CN" altLang="en-US" sz="3000" b="0" i="0" u="none" strike="noStrike" kern="1200" cap="none" spc="-1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  <a:p>
            <a:pPr marL="230505" marR="0" lvl="0" indent="-230505" algn="l" defTabSz="914400" rtl="0" fontAlgn="base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现象</a:t>
            </a:r>
            <a:r>
              <a:rPr kumimoji="0" lang="en-US" altLang="zh-CN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1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：屋面已较大范围塌陷</a:t>
            </a:r>
            <a:endParaRPr kumimoji="0" lang="zh-CN" altLang="en-US" sz="3000" b="0" i="0" u="none" strike="noStrike" kern="1200" cap="none" spc="-100" normalizeH="0" baseline="0" noProof="1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  <a:p>
            <a:pPr marL="230505" marR="0" lvl="0" indent="-230505" algn="l" defTabSz="914400" rtl="0" fontAlgn="base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现象</a:t>
            </a:r>
            <a:r>
              <a:rPr kumimoji="0" lang="en-US" altLang="zh-CN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2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：屋面大范围渗漏</a:t>
            </a:r>
            <a:endParaRPr kumimoji="0" lang="zh-CN" altLang="en-US" sz="3000" b="0" i="0" u="none" strike="noStrike" kern="1200" cap="none" spc="-100" normalizeH="0" baseline="0" noProof="1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6361113" y="563563"/>
            <a:ext cx="5348288" cy="10906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230505" marR="0" lvl="0" indent="-230505" algn="l" defTabSz="914400" rtl="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sz="30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石材属于脆性材料，</a:t>
            </a:r>
            <a:r>
              <a:rPr lang="zh-CN" sz="30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不宜用作水平构件</a:t>
            </a:r>
            <a:endParaRPr lang="zh-CN" sz="3000" strike="noStrike" spc="-100" noProof="1">
              <a:ln>
                <a:noFill/>
              </a:ln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6643688" y="4821238"/>
            <a:ext cx="5221288" cy="15938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230505" marR="0" lvl="0" indent="-230505" algn="l" defTabSz="914400" rtl="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sz="30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201</a:t>
            </a:r>
            <a:r>
              <a:rPr lang="en-US" sz="30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1</a:t>
            </a:r>
            <a:r>
              <a:rPr sz="30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年</a:t>
            </a:r>
            <a:r>
              <a:rPr lang="en-US" sz="30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5</a:t>
            </a:r>
            <a:r>
              <a:rPr sz="30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月，</a:t>
            </a:r>
            <a:r>
              <a:rPr lang="zh-CN" sz="30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晋江龙湖某民房石屋面板坍塌</a:t>
            </a:r>
            <a:r>
              <a:rPr sz="30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，一女孩</a:t>
            </a:r>
            <a:r>
              <a:rPr lang="zh-CN" sz="30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遇难。石屋面板上设有蓄水池</a:t>
            </a:r>
            <a:endParaRPr lang="zh-CN" sz="3000" strike="noStrike" spc="-100" noProof="1">
              <a:ln>
                <a:noFill/>
              </a:ln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  <p:pic>
        <p:nvPicPr>
          <p:cNvPr id="29703" name="Picture 4" descr="晋江龙湖石房倒塌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563" y="1785938"/>
            <a:ext cx="3960812" cy="3035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内容占位符 2"/>
          <p:cNvSpPr>
            <a:spLocks noGrp="1"/>
          </p:cNvSpPr>
          <p:nvPr/>
        </p:nvSpPr>
        <p:spPr>
          <a:xfrm>
            <a:off x="625475" y="3071813"/>
            <a:ext cx="5438775" cy="11160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230505" marR="0" lvl="0" indent="-230505" algn="l" defTabSz="914400" rtl="0" fontAlgn="base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现象</a:t>
            </a:r>
            <a:r>
              <a:rPr kumimoji="0" lang="en-US" altLang="zh-CN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3</a:t>
            </a:r>
            <a:r>
              <a:rPr kumimoji="0" lang="zh-CN" altLang="en-US" sz="30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：石楼板净跨超过4m，或悬挑超过0.5m</a:t>
            </a:r>
            <a:endParaRPr kumimoji="0" lang="zh-CN" altLang="en-US" sz="3000" b="0" i="0" u="none" strike="noStrike" kern="1200" cap="none" spc="-100" normalizeH="0" baseline="0" noProof="1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标题 1"/>
          <p:cNvSpPr>
            <a:spLocks noGrp="1"/>
          </p:cNvSpPr>
          <p:nvPr>
            <p:ph type="title"/>
          </p:nvPr>
        </p:nvSpPr>
        <p:spPr>
          <a:xfrm>
            <a:off x="374650" y="247650"/>
            <a:ext cx="11287125" cy="746125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en-US" altLang="zh-CN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2.6 </a:t>
            </a:r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房屋整体危险程度鉴定</a:t>
            </a:r>
            <a:endParaRPr lang="zh-CN" altLang="en-US" sz="3600" b="1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41986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41987" name="内容占位符 2"/>
          <p:cNvSpPr>
            <a:spLocks noGrp="1"/>
          </p:cNvSpPr>
          <p:nvPr/>
        </p:nvSpPr>
        <p:spPr>
          <a:xfrm>
            <a:off x="625475" y="1284288"/>
            <a:ext cx="5307013" cy="2030412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marL="230505" indent="-230505">
              <a:lnSpc>
                <a:spcPct val="110000"/>
              </a:lnSpc>
              <a:spcBef>
                <a:spcPts val="600"/>
              </a:spcBef>
              <a:buChar char="•"/>
            </a:pPr>
            <a:r>
              <a:rPr lang="zh-CN" altLang="en-US" sz="32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A级</a:t>
            </a:r>
            <a:r>
              <a:rPr lang="zh-CN" altLang="en-US" sz="3200" dirty="0">
                <a:solidFill>
                  <a:srgbClr val="00549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：没有损坏，基本完好</a:t>
            </a:r>
            <a:endParaRPr lang="zh-CN" altLang="en-US" sz="3200" dirty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marL="230505" indent="-230505">
              <a:lnSpc>
                <a:spcPct val="110000"/>
              </a:lnSpc>
              <a:spcBef>
                <a:spcPts val="600"/>
              </a:spcBef>
              <a:buChar char="•"/>
            </a:pPr>
            <a:r>
              <a:rPr lang="zh-CN" altLang="en-US" sz="3200" dirty="0">
                <a:latin typeface="黑体" panose="02010600030101010101" pitchFamily="49" charset="-122"/>
                <a:ea typeface="黑体" panose="02010600030101010101" pitchFamily="49" charset="-122"/>
              </a:rPr>
              <a:t>房屋各组成部分：各项均应为a级</a:t>
            </a:r>
            <a:endParaRPr lang="zh-CN" altLang="en-US" sz="32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41988" name="内容占位符 2"/>
          <p:cNvSpPr>
            <a:spLocks noGrp="1"/>
          </p:cNvSpPr>
          <p:nvPr/>
        </p:nvSpPr>
        <p:spPr>
          <a:xfrm>
            <a:off x="6292850" y="1284288"/>
            <a:ext cx="5308600" cy="2030412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marL="230505" indent="-230505">
              <a:lnSpc>
                <a:spcPct val="110000"/>
              </a:lnSpc>
              <a:spcBef>
                <a:spcPts val="600"/>
              </a:spcBef>
              <a:buChar char="•"/>
            </a:pPr>
            <a:r>
              <a:rPr lang="zh-CN" altLang="en-US" sz="32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B级</a:t>
            </a:r>
            <a:r>
              <a:rPr lang="zh-CN" altLang="en-US" sz="3200" dirty="0">
                <a:solidFill>
                  <a:srgbClr val="00549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：轻微破损，轻度危险</a:t>
            </a:r>
            <a:endParaRPr lang="zh-CN" altLang="en-US" sz="3200" dirty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marL="230505" indent="-230505">
              <a:lnSpc>
                <a:spcPct val="110000"/>
              </a:lnSpc>
              <a:spcBef>
                <a:spcPts val="600"/>
              </a:spcBef>
              <a:buChar char="•"/>
            </a:pPr>
            <a:r>
              <a:rPr lang="zh-CN" altLang="en-US" sz="3200" dirty="0">
                <a:latin typeface="黑体" panose="02010600030101010101" pitchFamily="49" charset="-122"/>
                <a:ea typeface="黑体" panose="02010600030101010101" pitchFamily="49" charset="-122"/>
              </a:rPr>
              <a:t>房屋各组成部分：至少一项为b级</a:t>
            </a:r>
            <a:endParaRPr lang="zh-CN" altLang="en-US" sz="32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41989" name="内容占位符 2"/>
          <p:cNvSpPr>
            <a:spLocks noGrp="1"/>
          </p:cNvSpPr>
          <p:nvPr/>
        </p:nvSpPr>
        <p:spPr>
          <a:xfrm>
            <a:off x="625475" y="3919538"/>
            <a:ext cx="5307013" cy="2020887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marL="230505" indent="-230505">
              <a:lnSpc>
                <a:spcPct val="110000"/>
              </a:lnSpc>
              <a:spcBef>
                <a:spcPts val="600"/>
              </a:spcBef>
              <a:buChar char="•"/>
            </a:pPr>
            <a:r>
              <a:rPr lang="zh-CN" altLang="en-US" sz="32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C级</a:t>
            </a:r>
            <a:r>
              <a:rPr lang="zh-CN" altLang="en-US" sz="3200" dirty="0">
                <a:solidFill>
                  <a:srgbClr val="00549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：中度破损，中度危险</a:t>
            </a:r>
            <a:endParaRPr lang="zh-CN" altLang="en-US" sz="3200" dirty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marL="230505" indent="-230505">
              <a:lnSpc>
                <a:spcPct val="110000"/>
              </a:lnSpc>
              <a:spcBef>
                <a:spcPts val="600"/>
              </a:spcBef>
              <a:buChar char="•"/>
            </a:pPr>
            <a:r>
              <a:rPr lang="zh-CN" altLang="en-US" sz="3200" dirty="0">
                <a:latin typeface="黑体" panose="02010600030101010101" pitchFamily="49" charset="-122"/>
                <a:ea typeface="黑体" panose="02010600030101010101" pitchFamily="49" charset="-122"/>
              </a:rPr>
              <a:t>房屋各组成部分：至少一项为c级</a:t>
            </a:r>
            <a:endParaRPr lang="zh-CN" altLang="en-US" sz="32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41990" name="内容占位符 2"/>
          <p:cNvSpPr>
            <a:spLocks noGrp="1"/>
          </p:cNvSpPr>
          <p:nvPr/>
        </p:nvSpPr>
        <p:spPr>
          <a:xfrm>
            <a:off x="6292850" y="3919538"/>
            <a:ext cx="5308600" cy="2020887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marL="230505" indent="-230505">
              <a:lnSpc>
                <a:spcPct val="110000"/>
              </a:lnSpc>
              <a:spcBef>
                <a:spcPts val="600"/>
              </a:spcBef>
              <a:buChar char="•"/>
            </a:pPr>
            <a:r>
              <a:rPr lang="zh-CN" altLang="en-US" sz="32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D级</a:t>
            </a:r>
            <a:r>
              <a:rPr lang="zh-CN" altLang="en-US" sz="3200" dirty="0">
                <a:solidFill>
                  <a:srgbClr val="00549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：严重破损，严重危险</a:t>
            </a:r>
            <a:endParaRPr lang="zh-CN" altLang="en-US" sz="3200" dirty="0">
              <a:solidFill>
                <a:srgbClr val="00549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marL="230505" indent="-230505">
              <a:lnSpc>
                <a:spcPct val="110000"/>
              </a:lnSpc>
              <a:spcBef>
                <a:spcPts val="600"/>
              </a:spcBef>
              <a:buChar char="•"/>
            </a:pPr>
            <a:r>
              <a:rPr lang="zh-CN" altLang="en-US" sz="3200" dirty="0">
                <a:latin typeface="黑体" panose="02010600030101010101" pitchFamily="49" charset="-122"/>
                <a:ea typeface="黑体" panose="02010600030101010101" pitchFamily="49" charset="-122"/>
              </a:rPr>
              <a:t>房屋各组成部分：至少一项为d级</a:t>
            </a:r>
            <a:endParaRPr lang="zh-CN" altLang="en-US" sz="32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标题 1"/>
          <p:cNvSpPr>
            <a:spLocks noGrp="1"/>
          </p:cNvSpPr>
          <p:nvPr>
            <p:ph type="title"/>
          </p:nvPr>
        </p:nvSpPr>
        <p:spPr>
          <a:xfrm>
            <a:off x="374650" y="247650"/>
            <a:ext cx="11142663" cy="746125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en-US" altLang="zh-CN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1 </a:t>
            </a:r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《农村住房安全性鉴定技术导则》简介</a:t>
            </a:r>
            <a:endParaRPr lang="zh-CN" altLang="en-US" sz="3600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6146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6147" name="内容占位符 2"/>
          <p:cNvSpPr>
            <a:spLocks noGrp="1"/>
          </p:cNvSpPr>
          <p:nvPr/>
        </p:nvSpPr>
        <p:spPr>
          <a:xfrm>
            <a:off x="677863" y="993775"/>
            <a:ext cx="11069637" cy="3013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228600">
              <a:lnSpc>
                <a:spcPct val="120000"/>
              </a:lnSpc>
              <a:spcAft>
                <a:spcPts val="1200"/>
              </a:spcAft>
              <a:buChar char="•"/>
            </a:pPr>
            <a:r>
              <a:rPr lang="zh-CN" altLang="en-US" sz="3200" dirty="0">
                <a:latin typeface="等线"/>
                <a:ea typeface="黑体" panose="02010600030101010101" pitchFamily="49" charset="-122"/>
              </a:rPr>
              <a:t>建村函</a:t>
            </a:r>
            <a:r>
              <a:rPr lang="zh-CN" altLang="en-US" sz="3200" dirty="0">
                <a:latin typeface="黑体" panose="02010600030101010101" pitchFamily="49" charset="-122"/>
                <a:ea typeface="黑体" panose="02010600030101010101" pitchFamily="49" charset="-122"/>
              </a:rPr>
              <a:t>［</a:t>
            </a:r>
            <a:r>
              <a:rPr lang="en-US" altLang="zh-CN" sz="3200" dirty="0">
                <a:latin typeface="黑体" panose="02010600030101010101" pitchFamily="49" charset="-122"/>
                <a:ea typeface="黑体" panose="02010600030101010101" pitchFamily="49" charset="-122"/>
              </a:rPr>
              <a:t>2019</a:t>
            </a:r>
            <a:r>
              <a:rPr lang="zh-CN" altLang="en-US" sz="3200" dirty="0">
                <a:latin typeface="黑体" panose="02010600030101010101" pitchFamily="49" charset="-122"/>
                <a:ea typeface="黑体" panose="02010600030101010101" pitchFamily="49" charset="-122"/>
              </a:rPr>
              <a:t>］</a:t>
            </a:r>
            <a:r>
              <a:rPr lang="en-US" altLang="zh-CN" sz="3200" dirty="0">
                <a:latin typeface="黑体" panose="02010600030101010101" pitchFamily="49" charset="-122"/>
                <a:ea typeface="黑体" panose="02010600030101010101" pitchFamily="49" charset="-122"/>
              </a:rPr>
              <a:t>200</a:t>
            </a:r>
            <a:r>
              <a:rPr lang="zh-CN" altLang="en-US" sz="3200" dirty="0">
                <a:latin typeface="黑体" panose="02010600030101010101" pitchFamily="49" charset="-122"/>
                <a:ea typeface="黑体" panose="02010600030101010101" pitchFamily="49" charset="-122"/>
              </a:rPr>
              <a:t>号</a:t>
            </a:r>
            <a:r>
              <a:rPr lang="en-US" altLang="zh-CN" sz="3200" dirty="0">
                <a:latin typeface="黑体" panose="02010600030101010101" pitchFamily="49" charset="-122"/>
                <a:ea typeface="黑体" panose="02010600030101010101" pitchFamily="49" charset="-122"/>
              </a:rPr>
              <a:t>“</a:t>
            </a:r>
            <a:r>
              <a:rPr lang="zh-CN" altLang="en-US" sz="3200" dirty="0">
                <a:latin typeface="黑体" panose="02010600030101010101" pitchFamily="49" charset="-122"/>
                <a:ea typeface="黑体" panose="02010600030101010101" pitchFamily="49" charset="-122"/>
              </a:rPr>
              <a:t>住房和城乡建设部关于印发《农村住房安全性鉴定技术导则》的通知</a:t>
            </a:r>
            <a:r>
              <a:rPr lang="en-US" altLang="zh-CN" sz="3200" dirty="0">
                <a:latin typeface="黑体" panose="02010600030101010101" pitchFamily="49" charset="-122"/>
                <a:ea typeface="黑体" panose="02010600030101010101" pitchFamily="49" charset="-122"/>
              </a:rPr>
              <a:t>”</a:t>
            </a:r>
            <a:r>
              <a:rPr lang="zh-CN" altLang="en-US" sz="3200" dirty="0">
                <a:latin typeface="黑体" panose="02010600030101010101" pitchFamily="49" charset="-122"/>
                <a:ea typeface="黑体" panose="02010600030101010101" pitchFamily="49" charset="-122"/>
              </a:rPr>
              <a:t>：</a:t>
            </a:r>
            <a:r>
              <a:rPr lang="zh-CN" altLang="en-US" sz="3200" dirty="0">
                <a:latin typeface="等线"/>
                <a:ea typeface="黑体" panose="02010600030101010101" pitchFamily="49" charset="-122"/>
              </a:rPr>
              <a:t>对</a:t>
            </a:r>
            <a:r>
              <a:rPr lang="zh-CN" altLang="en-US" sz="3200" dirty="0">
                <a:solidFill>
                  <a:srgbClr val="005490"/>
                </a:solidFill>
                <a:latin typeface="黑体" panose="02010600030101010101" pitchFamily="49" charset="-122"/>
                <a:ea typeface="黑体" panose="02010600030101010101" pitchFamily="49" charset="-122"/>
                <a:sym typeface="等线"/>
              </a:rPr>
              <a:t>《农村危险房屋鉴定技术导则（试行）》（建村函〔2009〕69号）</a:t>
            </a:r>
            <a:r>
              <a:rPr lang="zh-CN" altLang="en-US" sz="3200" dirty="0">
                <a:latin typeface="黑体" panose="02010600030101010101" pitchFamily="49" charset="-122"/>
                <a:ea typeface="黑体" panose="02010600030101010101" pitchFamily="49" charset="-122"/>
                <a:sym typeface="等线"/>
              </a:rPr>
              <a:t>进行了</a:t>
            </a:r>
            <a:r>
              <a:rPr lang="zh-CN" altLang="en-US" sz="3200" dirty="0">
                <a:solidFill>
                  <a:srgbClr val="005490"/>
                </a:solidFill>
                <a:latin typeface="黑体" panose="02010600030101010101" pitchFamily="49" charset="-122"/>
                <a:ea typeface="黑体" panose="02010600030101010101" pitchFamily="49" charset="-122"/>
                <a:sym typeface="等线"/>
              </a:rPr>
              <a:t>修订，</a:t>
            </a:r>
            <a:r>
              <a:rPr lang="zh-CN" altLang="en-US" sz="32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  <a:sym typeface="等线"/>
              </a:rPr>
              <a:t>形成《农村住房安全性鉴定技术导则》（以下简称《技术导则》）</a:t>
            </a:r>
            <a:endParaRPr lang="zh-CN" altLang="en-US" sz="3200" dirty="0">
              <a:solidFill>
                <a:srgbClr val="00549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" name="内容占位符 2"/>
          <p:cNvSpPr>
            <a:spLocks noGrp="1"/>
          </p:cNvSpPr>
          <p:nvPr/>
        </p:nvSpPr>
        <p:spPr>
          <a:xfrm>
            <a:off x="677863" y="4152900"/>
            <a:ext cx="11069637" cy="197961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228600">
              <a:lnSpc>
                <a:spcPct val="120000"/>
              </a:lnSpc>
              <a:spcAft>
                <a:spcPts val="1200"/>
              </a:spcAft>
              <a:buChar char="•"/>
            </a:pPr>
            <a:r>
              <a:rPr lang="zh-CN" altLang="en-US" sz="3200" dirty="0">
                <a:latin typeface="黑体" panose="02010600030101010101" pitchFamily="49" charset="-122"/>
                <a:ea typeface="黑体" panose="02010600030101010101" pitchFamily="49" charset="-122"/>
              </a:rPr>
              <a:t>修订原因：原导则部分技术内容比较繁琐，如：定量指标过多、模糊综合评判法不易理解等</a:t>
            </a:r>
            <a:endParaRPr lang="zh-CN" altLang="en-US" sz="3200" dirty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marL="228600">
              <a:lnSpc>
                <a:spcPct val="120000"/>
              </a:lnSpc>
              <a:spcAft>
                <a:spcPts val="1200"/>
              </a:spcAft>
              <a:buChar char="•"/>
            </a:pPr>
            <a:r>
              <a:rPr lang="zh-CN" altLang="en-US" sz="32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《技术导则》共</a:t>
            </a:r>
            <a:r>
              <a:rPr lang="en-US" altLang="zh-CN" sz="32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29</a:t>
            </a:r>
            <a:r>
              <a:rPr lang="zh-CN" altLang="en-US" sz="32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个条款</a:t>
            </a:r>
            <a:r>
              <a:rPr lang="zh-CN" altLang="en-US" sz="3200" dirty="0">
                <a:solidFill>
                  <a:srgbClr val="00549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（原导则不含术语有</a:t>
            </a:r>
            <a:r>
              <a:rPr lang="en-US" altLang="zh-CN" sz="3200" dirty="0">
                <a:solidFill>
                  <a:srgbClr val="00549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47</a:t>
            </a:r>
            <a:r>
              <a:rPr lang="zh-CN" altLang="en-US" sz="3200" dirty="0">
                <a:solidFill>
                  <a:srgbClr val="00549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个条款）</a:t>
            </a:r>
            <a:endParaRPr lang="zh-CN" altLang="en-US" sz="3200" dirty="0">
              <a:solidFill>
                <a:srgbClr val="00549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标题 1"/>
          <p:cNvSpPr>
            <a:spLocks noGrp="1"/>
          </p:cNvSpPr>
          <p:nvPr>
            <p:ph type="title"/>
          </p:nvPr>
        </p:nvSpPr>
        <p:spPr>
          <a:xfrm>
            <a:off x="384175" y="336550"/>
            <a:ext cx="11144250" cy="669925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en-US" altLang="zh-CN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2.7 </a:t>
            </a:r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防灾措施鉴定</a:t>
            </a:r>
            <a:endParaRPr lang="zh-CN" altLang="en-US" sz="3600" b="1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43010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798513" y="1073150"/>
            <a:ext cx="10980738" cy="32289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230505" marR="0" lvl="0" indent="-230505" algn="l" defTabSz="914400" rtl="0" fontAlgn="base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kumimoji="0" sz="32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在进行房屋危险程度鉴定的同时，应进行防灾措施鉴定，鉴定结果</a:t>
            </a:r>
            <a:r>
              <a:rPr kumimoji="0" sz="3200" b="0" i="0" u="none" strike="noStrike" kern="1200" cap="none" spc="-10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分为具备防灾措施、部分具备防灾措施、完全不具备防灾措施3个等级</a:t>
            </a:r>
            <a:r>
              <a:rPr kumimoji="0" sz="32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。应因地制宜根据主要灾种提出防灾措施鉴定要求。8度及以上高地震烈度区应对抗震构造措施着重进行鉴定</a:t>
            </a:r>
            <a:endParaRPr kumimoji="0" sz="3200" b="0" i="0" u="none" strike="noStrike" kern="1200" cap="none" spc="-1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  <p:sp>
        <p:nvSpPr>
          <p:cNvPr id="2" name="内容占位符 2"/>
          <p:cNvSpPr>
            <a:spLocks noGrp="1"/>
          </p:cNvSpPr>
          <p:nvPr/>
        </p:nvSpPr>
        <p:spPr>
          <a:xfrm>
            <a:off x="798513" y="4302125"/>
            <a:ext cx="10980738" cy="15176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230505" marR="0" lvl="0" indent="-230505" algn="l" defTabSz="914400" rtl="0" fontAlgn="base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kumimoji="0" sz="32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生土承重结构、砖木混杂结构等应鉴定为“部分具备防灾措施”或“完全不具备防灾措施”</a:t>
            </a:r>
            <a:endParaRPr kumimoji="0" sz="3200" b="0" i="0" u="none" strike="noStrike" kern="1200" cap="none" spc="-1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标题 1"/>
          <p:cNvSpPr>
            <a:spLocks noGrp="1"/>
          </p:cNvSpPr>
          <p:nvPr>
            <p:ph type="title"/>
          </p:nvPr>
        </p:nvSpPr>
        <p:spPr>
          <a:xfrm>
            <a:off x="384175" y="336550"/>
            <a:ext cx="11144250" cy="669925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en-US" altLang="zh-CN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2.7 </a:t>
            </a:r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防灾措施鉴定</a:t>
            </a:r>
            <a:endParaRPr lang="zh-CN" altLang="en-US" sz="3600" b="1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44034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798513" y="1006475"/>
            <a:ext cx="10980738" cy="53736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230505" marR="0" lvl="0" indent="-230505" algn="l" defTabSz="914400" rtl="0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kumimoji="0" sz="2800" b="0" i="0" u="none" strike="noStrike" kern="1200" cap="none" spc="-10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抗震构造措施鉴定</a:t>
            </a:r>
            <a:r>
              <a:rPr kumimoji="0" sz="28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主要检查以下项目：</a:t>
            </a:r>
            <a:endParaRPr kumimoji="0" sz="2800" b="0" i="0" u="none" strike="noStrike" kern="1200" cap="none" spc="-100" normalizeH="0" baseline="0" noProof="1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  <a:p>
            <a:pPr marL="360045" marR="0" lvl="0" algn="l" defTabSz="914400" rtl="0" fontAlgn="ba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defRPr/>
            </a:pPr>
            <a:r>
              <a:rPr kumimoji="0" lang="zh-CN" sz="2600" b="0" i="0" u="none" strike="noStrike" kern="1200" cap="none" spc="-10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1）</a:t>
            </a:r>
            <a:r>
              <a:rPr kumimoji="0" lang="zh-CN" sz="26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基础埋置深度</a:t>
            </a:r>
            <a:r>
              <a:rPr kumimoji="0" lang="zh-CN" sz="26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不宜小于500mm，8度及以上设防地区应设置</a:t>
            </a:r>
            <a:r>
              <a:rPr kumimoji="0" lang="zh-CN" sz="26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地圈梁</a:t>
            </a:r>
            <a:endParaRPr kumimoji="0" lang="zh-CN" sz="2600" b="0" i="0" u="none" strike="noStrike" kern="1200" cap="none" spc="-1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  <a:p>
            <a:pPr marL="360045" marR="0" lvl="0" algn="l" defTabSz="914400" rtl="0" fontAlgn="ba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defRPr/>
            </a:pPr>
            <a:r>
              <a:rPr kumimoji="0" lang="zh-CN" sz="2600" b="0" i="0" u="none" strike="noStrike" kern="1200" cap="none" spc="-10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2）</a:t>
            </a:r>
            <a:r>
              <a:rPr kumimoji="0" lang="zh-CN" sz="26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8度及以上设防地区，砌体墙承重</a:t>
            </a:r>
            <a:r>
              <a:rPr kumimoji="0" lang="zh-CN" sz="26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房屋四角</a:t>
            </a:r>
            <a:r>
              <a:rPr kumimoji="0" lang="zh-CN" sz="26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应设置</a:t>
            </a:r>
            <a:r>
              <a:rPr kumimoji="0" lang="zh-CN" sz="26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构造柱</a:t>
            </a:r>
            <a:endParaRPr kumimoji="0" lang="zh-CN" sz="2600" b="0" i="0" u="none" strike="noStrike" kern="1200" cap="none" spc="-1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  <a:p>
            <a:pPr marL="360045" marR="0" lvl="0" algn="l" defTabSz="914400" rtl="0" fontAlgn="ba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defRPr/>
            </a:pPr>
            <a:r>
              <a:rPr kumimoji="0" lang="zh-CN" sz="2600" b="0" i="0" u="none" strike="noStrike" kern="1200" cap="none" spc="-10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3）</a:t>
            </a:r>
            <a:r>
              <a:rPr kumimoji="0" lang="zh-CN" sz="26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8度及以上设防地区的房屋，</a:t>
            </a:r>
            <a:r>
              <a:rPr kumimoji="0" lang="zh-CN" sz="26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承重墙顶或檐口高度处</a:t>
            </a:r>
            <a:r>
              <a:rPr kumimoji="0" lang="zh-CN" sz="26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应设置</a:t>
            </a:r>
            <a:r>
              <a:rPr kumimoji="0" lang="zh-CN" sz="26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圈梁</a:t>
            </a:r>
            <a:r>
              <a:rPr kumimoji="0" lang="zh-CN" sz="26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；6度、7度设防地区的房屋，宜根据墙体类别设置钢筋混凝土圈梁、配筋砂浆带圈梁或钢筋砖圈梁；现浇钢筋混凝土楼板可兼做圈梁</a:t>
            </a:r>
            <a:endParaRPr kumimoji="0" lang="zh-CN" sz="2600" b="0" i="0" u="none" strike="noStrike" kern="1200" cap="none" spc="-1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  <a:p>
            <a:pPr marL="360045" marR="0" lvl="0" algn="l" defTabSz="914400" rtl="0" fontAlgn="ba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defRPr/>
            </a:pPr>
            <a:r>
              <a:rPr kumimoji="0" lang="zh-CN" sz="2600" b="0" i="0" u="none" strike="noStrike" kern="1200" cap="none" spc="-10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4）</a:t>
            </a:r>
            <a:r>
              <a:rPr kumimoji="0" lang="zh-CN" sz="26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8度及以上设防地区，端开间及中间隔开间</a:t>
            </a:r>
            <a:r>
              <a:rPr kumimoji="0" lang="zh-CN" sz="26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木构（屋）架间</a:t>
            </a:r>
            <a:r>
              <a:rPr kumimoji="0" lang="zh-CN" sz="26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应设置</a:t>
            </a:r>
            <a:r>
              <a:rPr kumimoji="0" lang="zh-CN" sz="26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竖向剪刀撑</a:t>
            </a:r>
            <a:r>
              <a:rPr kumimoji="0" lang="zh-CN" sz="26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，檐口高度应设置</a:t>
            </a:r>
            <a:r>
              <a:rPr kumimoji="0" lang="zh-CN" sz="26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纵向水平系杆</a:t>
            </a:r>
            <a:endParaRPr kumimoji="0" lang="zh-CN" sz="2600" b="0" i="0" u="none" strike="noStrike" kern="1200" cap="none" spc="-1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  <a:p>
            <a:pPr marL="360045" marR="0" lvl="0" algn="l" defTabSz="914400" rtl="0" fontAlgn="ba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defRPr/>
            </a:pPr>
            <a:r>
              <a:rPr kumimoji="0" lang="zh-CN" sz="2600" b="0" i="0" u="none" strike="noStrike" kern="1200" cap="none" spc="-10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5）</a:t>
            </a:r>
            <a:r>
              <a:rPr kumimoji="0" lang="zh-CN" sz="26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承重窗间墙最小宽度</a:t>
            </a:r>
            <a:r>
              <a:rPr kumimoji="0" lang="zh-CN" sz="26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及</a:t>
            </a:r>
            <a:r>
              <a:rPr kumimoji="0" lang="zh-CN" sz="26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承重外墙尽端至门窗洞边的最小距离</a:t>
            </a:r>
            <a:r>
              <a:rPr kumimoji="0" lang="zh-CN" sz="26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不应小于900mm</a:t>
            </a:r>
            <a:endParaRPr kumimoji="0" lang="zh-CN" sz="2600" b="0" i="0" u="none" strike="noStrike" kern="1200" cap="none" spc="-1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  <a:p>
            <a:pPr marL="360045" marR="0" lvl="0" algn="l" defTabSz="914400" rtl="0" fontAlgn="ba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defRPr/>
            </a:pPr>
            <a:r>
              <a:rPr kumimoji="0" lang="zh-CN" sz="2600" b="0" i="0" u="none" strike="noStrike" kern="1200" cap="none" spc="-10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6）</a:t>
            </a:r>
            <a:r>
              <a:rPr kumimoji="0" lang="zh-CN" sz="26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承重墙体最小厚度</a:t>
            </a:r>
            <a:r>
              <a:rPr kumimoji="0" lang="zh-CN" sz="26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，砌体墙不应小于180mm，料石墙不应小于200mm，生土墙不应小于240mm</a:t>
            </a:r>
            <a:endParaRPr kumimoji="0" lang="zh-CN" sz="2600" b="0" i="0" u="none" strike="noStrike" kern="1200" cap="none" spc="-1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  <a:p>
            <a:pPr marL="360045" marR="0" lvl="0" algn="l" defTabSz="914400" rtl="0" fontAlgn="ba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defRPr/>
            </a:pPr>
            <a:r>
              <a:rPr kumimoji="0" lang="zh-CN" sz="2600" b="0" i="0" u="none" strike="noStrike" kern="1200" cap="none" spc="-10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7）</a:t>
            </a:r>
            <a:r>
              <a:rPr kumimoji="0" lang="zh-CN" sz="26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后砌砖、砌块等</a:t>
            </a:r>
            <a:r>
              <a:rPr kumimoji="0" lang="zh-CN" sz="26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刚性隔墙</a:t>
            </a:r>
            <a:r>
              <a:rPr kumimoji="0" lang="zh-CN" sz="2600" b="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与承重结构应有</a:t>
            </a:r>
            <a:r>
              <a:rPr kumimoji="0" lang="zh-CN" sz="2600" b="0" i="0" u="none" strike="noStrike" kern="1200" cap="none" spc="-10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可靠拉结措施</a:t>
            </a:r>
            <a:endParaRPr kumimoji="0" lang="zh-CN" sz="2600" b="0" i="0" u="none" strike="noStrike" kern="1200" cap="none" spc="-100" normalizeH="0" baseline="0" noProof="1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7" name="标题 1"/>
          <p:cNvSpPr>
            <a:spLocks noGrp="1"/>
          </p:cNvSpPr>
          <p:nvPr>
            <p:ph type="title"/>
          </p:nvPr>
        </p:nvSpPr>
        <p:spPr>
          <a:xfrm>
            <a:off x="384175" y="336550"/>
            <a:ext cx="11144250" cy="669925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补充：关于</a:t>
            </a:r>
            <a:r>
              <a:rPr lang="en-US" altLang="zh-CN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“闽建村〔2020〕3号”</a:t>
            </a:r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要求的排查建议</a:t>
            </a:r>
            <a:endParaRPr lang="zh-CN" altLang="en-US" sz="3600" b="1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45058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798513" y="1006475"/>
            <a:ext cx="3278188" cy="53736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230505" marR="0" lvl="0" indent="-230505" algn="l" defTabSz="914400" rtl="0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kumimoji="0" sz="3000" b="0" i="0" u="none" strike="noStrike" kern="1200" cap="none" spc="-100" normalizeH="0" baseline="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闽建村〔2020〕3号</a:t>
            </a:r>
            <a:r>
              <a:rPr kumimoji="0" lang="zh-CN" sz="3000" b="0" i="0" u="none" strike="noStrike" kern="1200" cap="none" spc="-100" normalizeH="0" baseline="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《福建省住房和城乡建设厅 福建省扶贫开发领导小组办公室关于统筹做好疫情防控和</a:t>
            </a:r>
            <a:r>
              <a:rPr kumimoji="0" lang="zh-CN" sz="3000" b="1" i="0" u="none" strike="noStrike" kern="1200" cap="none" spc="-10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脱贫攻坚保障贫困户住房安全</a:t>
            </a:r>
            <a:r>
              <a:rPr kumimoji="0" lang="zh-CN" sz="3000" b="0" i="0" u="none" strike="noStrike" kern="1200" cap="none" spc="-100" normalizeH="0" baseline="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相关工作的通知》</a:t>
            </a:r>
            <a:endParaRPr kumimoji="0" lang="zh-CN" sz="3000" b="0" i="0" u="none" strike="noStrike" kern="1200" cap="none" spc="-100" normalizeH="0" baseline="0" noProof="1">
              <a:ln>
                <a:noFill/>
              </a:ln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  <p:pic>
        <p:nvPicPr>
          <p:cNvPr id="45060" name="图片 1" descr="7782537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7163" y="1139825"/>
            <a:ext cx="7897812" cy="51085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4" name="直接连接符 3"/>
          <p:cNvCxnSpPr/>
          <p:nvPr/>
        </p:nvCxnSpPr>
        <p:spPr>
          <a:xfrm flipV="1">
            <a:off x="4953000" y="1774825"/>
            <a:ext cx="6575425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 flipV="1">
            <a:off x="4268788" y="2501900"/>
            <a:ext cx="7265988" cy="952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4262438" y="3244850"/>
            <a:ext cx="1914525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5041900" y="4702175"/>
            <a:ext cx="6530975" cy="952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4268788" y="5454650"/>
            <a:ext cx="7246938" cy="317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4262438" y="6149975"/>
            <a:ext cx="3884613" cy="317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标题 1"/>
          <p:cNvSpPr>
            <a:spLocks noGrp="1"/>
          </p:cNvSpPr>
          <p:nvPr>
            <p:ph type="title"/>
          </p:nvPr>
        </p:nvSpPr>
        <p:spPr>
          <a:xfrm>
            <a:off x="384175" y="336550"/>
            <a:ext cx="11144250" cy="669925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补充：关于</a:t>
            </a:r>
            <a:r>
              <a:rPr lang="en-US" altLang="zh-CN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“闽建村〔2020〕3号”</a:t>
            </a:r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要求的排查建议</a:t>
            </a:r>
            <a:endParaRPr lang="zh-CN" altLang="en-US" sz="3600" b="1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46082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798513" y="1006475"/>
            <a:ext cx="10875963" cy="22367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230505" marR="0" lvl="0" indent="-230505" algn="l" defTabSz="914400" rtl="0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kumimoji="0" lang="en-US" altLang="zh-CN" sz="3000" b="0" i="0" u="none" strike="noStrike" kern="1200" cap="none" spc="-100" normalizeH="0" baseline="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“各地要深入开展“回头看”排查，</a:t>
            </a:r>
            <a:r>
              <a:rPr kumimoji="0" lang="en-US" altLang="zh-CN" sz="3000" b="1" i="0" u="none" strike="noStrike" kern="1200" cap="none" spc="-10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重点针对因台风暴雨等自然灾害毁损或房屋自然老化（重点是土坯、土木、砖木结构房屋）开展排查</a:t>
            </a:r>
            <a:r>
              <a:rPr kumimoji="0" lang="en-US" altLang="zh-CN" sz="3000" b="0" i="0" u="none" strike="noStrike" kern="1200" cap="none" spc="-100" normalizeH="0" baseline="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，发现安全隐患的，立即采取修缮加固、灾后重建等措施处置到位。”</a:t>
            </a:r>
            <a:endParaRPr kumimoji="0" lang="en-US" altLang="zh-CN" sz="3000" b="0" i="0" u="none" strike="noStrike" kern="1200" cap="none" spc="-100" normalizeH="0" baseline="0" noProof="1">
              <a:ln>
                <a:noFill/>
              </a:ln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887413" y="3243263"/>
            <a:ext cx="11049000" cy="30353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230505" marR="0" lvl="0" indent="-230505" algn="l" defTabSz="914400" rtl="0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kumimoji="0" lang="en-US" altLang="zh-CN" sz="3000" b="1" i="0" u="none" strike="noStrike" kern="1200" cap="none" spc="-10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台风暴雨</a:t>
            </a:r>
            <a:r>
              <a:rPr kumimoji="0" lang="zh-CN" altLang="en-US" sz="3000" b="1" i="0" u="none" strike="noStrike" kern="1200" cap="none" spc="-10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的主要不利影响：</a:t>
            </a:r>
            <a:endParaRPr kumimoji="0" lang="zh-CN" altLang="en-US" sz="3000" b="1" i="0" u="none" strike="noStrike" kern="1200" cap="none" spc="-100" normalizeH="0" baseline="0" noProof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  <a:p>
            <a:pPr marR="0" lvl="0" algn="l" defTabSz="914400" rtl="0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defRPr/>
            </a:pPr>
            <a:r>
              <a:rPr kumimoji="0" lang="en-US" altLang="zh-CN" sz="3000" i="0" u="none" strike="noStrike" kern="1200" cap="none" spc="-10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 1</a:t>
            </a:r>
            <a:r>
              <a:rPr kumimoji="0" lang="zh-CN" altLang="en-US" sz="3000" i="0" u="none" strike="noStrike" kern="1200" cap="none" spc="-10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、</a:t>
            </a:r>
            <a:r>
              <a:rPr lang="zh-CN" altLang="en-US" sz="3000" strike="noStrike" spc="-10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可能</a:t>
            </a:r>
            <a:r>
              <a:rPr kumimoji="0" lang="zh-CN" altLang="en-US" sz="3000" i="0" u="none" strike="noStrike" kern="1200" cap="none" spc="-10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导致地质灾害；</a:t>
            </a:r>
            <a:endParaRPr kumimoji="0" lang="zh-CN" altLang="en-US" sz="3000" i="0" u="none" strike="noStrike" kern="1200" cap="none" spc="-100" normalizeH="0" baseline="0" noProof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  <a:p>
            <a:pPr marR="0" lvl="0" algn="l" defTabSz="914400" rtl="0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defRPr/>
            </a:pPr>
            <a:r>
              <a:rPr kumimoji="0" lang="en-US" altLang="zh-CN" sz="3000" i="0" u="none" strike="noStrike" kern="1200" cap="none" spc="-10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 2</a:t>
            </a:r>
            <a:r>
              <a:rPr kumimoji="0" lang="zh-CN" altLang="en-US" sz="3000" i="0" u="none" strike="noStrike" kern="1200" cap="none" spc="-10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、可能对地基基础造成不利影响，并导致地基基础不均匀沉降（持力层承载力降低、持力层被冲刷掏空、改变基础约束条件等）；</a:t>
            </a:r>
            <a:endParaRPr kumimoji="0" lang="zh-CN" altLang="en-US" sz="3000" i="0" u="none" strike="noStrike" kern="1200" cap="none" spc="-100" normalizeH="0" baseline="0" noProof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  <a:p>
            <a:pPr marR="0" lvl="0" algn="l" defTabSz="914400" rtl="0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defRPr/>
            </a:pPr>
            <a:r>
              <a:rPr kumimoji="0" lang="en-US" altLang="zh-CN" sz="3000" i="0" u="none" strike="noStrike" kern="1200" cap="none" spc="-10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 3</a:t>
            </a:r>
            <a:r>
              <a:rPr kumimoji="0" lang="zh-CN" altLang="en-US" sz="3000" i="0" u="none" strike="noStrike" kern="1200" cap="none" spc="-10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、砖墙、土墙等受潮或浸泡后强度降低，导致房屋倒塌。</a:t>
            </a:r>
            <a:endParaRPr kumimoji="0" lang="zh-CN" altLang="en-US" sz="3000" i="0" u="none" strike="noStrike" kern="1200" cap="none" spc="-100" normalizeH="0" baseline="0" noProof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标题 1"/>
          <p:cNvSpPr>
            <a:spLocks noGrp="1"/>
          </p:cNvSpPr>
          <p:nvPr>
            <p:ph type="title"/>
          </p:nvPr>
        </p:nvSpPr>
        <p:spPr>
          <a:xfrm>
            <a:off x="384175" y="336550"/>
            <a:ext cx="11144250" cy="669925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补充：关于</a:t>
            </a:r>
            <a:r>
              <a:rPr lang="en-US" altLang="zh-CN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“闽建村〔2020〕3号”</a:t>
            </a:r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要求的排查建议</a:t>
            </a:r>
            <a:endParaRPr lang="zh-CN" altLang="en-US" sz="3600" b="1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47106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877888" y="1006475"/>
            <a:ext cx="11049000" cy="10953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230505" marR="0" lvl="0" indent="-230505" algn="l" defTabSz="914400" rtl="0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kumimoji="0" lang="en-US" altLang="zh-CN" sz="3000" i="0" u="none" strike="noStrike" kern="1200" cap="none" spc="-10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1</a:t>
            </a:r>
            <a:r>
              <a:rPr kumimoji="0" lang="zh-CN" altLang="en-US" sz="3000" i="0" u="none" strike="noStrike" kern="1200" cap="none" spc="-10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、</a:t>
            </a:r>
            <a:r>
              <a:rPr lang="zh-CN" altLang="en-US" sz="3000" strike="noStrike" spc="-10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可能</a:t>
            </a:r>
            <a:r>
              <a:rPr kumimoji="0" lang="zh-CN" altLang="en-US" sz="3000" i="0" u="none" strike="noStrike" kern="1200" cap="none" spc="-10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导致地质灾害：</a:t>
            </a:r>
            <a:r>
              <a:rPr kumimoji="0" lang="zh-CN" altLang="en-US" sz="300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我省地质灾害多发生在山地丘陵的残坡积层中，对强降水（台风、暴雨）非常敏感。</a:t>
            </a:r>
            <a:endParaRPr kumimoji="0" lang="zh-CN" altLang="en-US" sz="3000" i="0" u="none" strike="noStrike" kern="1200" cap="none" spc="-1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  <p:pic>
        <p:nvPicPr>
          <p:cNvPr id="47108" name="Picture 4" descr="前沿地下水渗出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1063" y="2351088"/>
            <a:ext cx="1852612" cy="2468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9" name="Rectangle 5" descr="信纸"/>
          <p:cNvSpPr/>
          <p:nvPr/>
        </p:nvSpPr>
        <p:spPr>
          <a:xfrm>
            <a:off x="1905000" y="4818063"/>
            <a:ext cx="23431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algn="ctr" eaLnBrk="0" hangingPunct="0"/>
            <a:r>
              <a:rPr lang="zh-CN" altLang="en-US" sz="2400" dirty="0">
                <a:latin typeface="黑体" panose="02010600030101010101" pitchFamily="49" charset="-122"/>
                <a:ea typeface="黑体" panose="02010600030101010101" pitchFamily="49" charset="-122"/>
              </a:rPr>
              <a:t>前缘地下水渗出</a:t>
            </a:r>
            <a:endParaRPr lang="zh-CN" altLang="en-US" sz="24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pic>
        <p:nvPicPr>
          <p:cNvPr id="47110" name="Picture 6" descr="坡面滑塌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2351088"/>
            <a:ext cx="1874838" cy="2506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11" name="Rectangle 7" descr="信纸"/>
          <p:cNvSpPr/>
          <p:nvPr/>
        </p:nvSpPr>
        <p:spPr>
          <a:xfrm>
            <a:off x="4821238" y="4811713"/>
            <a:ext cx="22701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algn="ctr" eaLnBrk="0" hangingPunct="0"/>
            <a:r>
              <a:rPr lang="zh-CN" altLang="en-US" sz="2400" dirty="0">
                <a:latin typeface="黑体" panose="02010600030101010101" pitchFamily="49" charset="-122"/>
                <a:ea typeface="黑体" panose="02010600030101010101" pitchFamily="49" charset="-122"/>
              </a:rPr>
              <a:t>坡面坍塌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 </a:t>
            </a:r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47112" name="Picture 8" descr="坡后山体拉张裂隙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988" y="2351088"/>
            <a:ext cx="2581275" cy="2506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13" name="Rectangle 9" descr="信纸"/>
          <p:cNvSpPr/>
          <p:nvPr/>
        </p:nvSpPr>
        <p:spPr>
          <a:xfrm>
            <a:off x="7548563" y="4811713"/>
            <a:ext cx="316706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algn="ctr" eaLnBrk="0" hangingPunct="0"/>
            <a:r>
              <a:rPr lang="zh-CN" altLang="en-US" sz="2400" dirty="0">
                <a:latin typeface="黑体" panose="02010600030101010101" pitchFamily="49" charset="-122"/>
                <a:ea typeface="黑体" panose="02010600030101010101" pitchFamily="49" charset="-122"/>
              </a:rPr>
              <a:t>坡后张拉裂隙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 </a:t>
            </a:r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" name="内容占位符 2"/>
          <p:cNvSpPr>
            <a:spLocks noGrp="1"/>
          </p:cNvSpPr>
          <p:nvPr/>
        </p:nvSpPr>
        <p:spPr>
          <a:xfrm>
            <a:off x="877888" y="5280025"/>
            <a:ext cx="11049000" cy="10953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230505" marR="0" lvl="0" indent="-230505" algn="l" defTabSz="914400" rtl="0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kumimoji="0" lang="zh-CN" altLang="en-US" sz="3000" i="0" u="none" strike="noStrike" kern="1200" cap="none" spc="-10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实际排查工作中，建议纳入场地安全隐患排查，由乡镇统一组织，根据相关历史资料判断，必要时委托专业鉴定。</a:t>
            </a:r>
            <a:endParaRPr kumimoji="0" lang="zh-CN" altLang="en-US" sz="3000" i="0" u="none" strike="noStrike" kern="1200" cap="none" spc="-100" normalizeH="0" baseline="0" noProof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29" name="标题 1"/>
          <p:cNvSpPr>
            <a:spLocks noGrp="1"/>
          </p:cNvSpPr>
          <p:nvPr>
            <p:ph type="title"/>
          </p:nvPr>
        </p:nvSpPr>
        <p:spPr>
          <a:xfrm>
            <a:off x="384175" y="336550"/>
            <a:ext cx="11144250" cy="669925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补充：关于</a:t>
            </a:r>
            <a:r>
              <a:rPr lang="en-US" altLang="zh-CN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“闽建村〔2020〕3号”</a:t>
            </a:r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要求的排查建议</a:t>
            </a:r>
            <a:endParaRPr lang="zh-CN" altLang="en-US" sz="3600" b="1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48130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877888" y="1006475"/>
            <a:ext cx="11049000" cy="10953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230505" marR="0" lvl="0" indent="-230505" algn="l" defTabSz="914400" rtl="0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kumimoji="0" sz="3000" i="0" u="none" strike="noStrike" cap="none" spc="-10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2、可能对地基基础造成不利影响，并导致地基基础不均匀沉降</a:t>
            </a:r>
            <a:r>
              <a:rPr kumimoji="0" sz="3000" i="0" u="none" strike="noStrike" cap="none" spc="-100" normalizeH="0" baseline="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（持力层承载力降低、持力层被冲刷掏空、改变基础约束条件等）</a:t>
            </a:r>
            <a:endParaRPr kumimoji="0" sz="3000" i="0" u="none" strike="noStrike" cap="none" spc="-100" normalizeH="0" baseline="0" noProof="1">
              <a:ln>
                <a:noFill/>
              </a:ln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  <p:pic>
        <p:nvPicPr>
          <p:cNvPr id="48132" name="图片 2" descr="IMG_20160726_1526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51275" y="2546350"/>
            <a:ext cx="2811463" cy="3363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3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463" y="2797175"/>
            <a:ext cx="2838450" cy="172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4" name="标题 1"/>
          <p:cNvSpPr>
            <a:spLocks noGrp="1"/>
          </p:cNvSpPr>
          <p:nvPr/>
        </p:nvSpPr>
        <p:spPr>
          <a:xfrm>
            <a:off x="1033463" y="4573588"/>
            <a:ext cx="2817812" cy="11588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pPr eaLnBrk="0" hangingPunct="0"/>
            <a:r>
              <a:rPr lang="zh-CN" altLang="en-US" sz="2400" dirty="0">
                <a:latin typeface="黑体" panose="02010600030101010101" pitchFamily="49" charset="-122"/>
                <a:ea typeface="黑体" panose="02010600030101010101" pitchFamily="49" charset="-122"/>
              </a:rPr>
              <a:t>地基持力层被冲刷，局部掏空</a:t>
            </a:r>
            <a:endParaRPr lang="zh-CN" altLang="en-US" sz="24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48135" name="标题 1"/>
          <p:cNvSpPr>
            <a:spLocks noGrp="1"/>
          </p:cNvSpPr>
          <p:nvPr/>
        </p:nvSpPr>
        <p:spPr>
          <a:xfrm>
            <a:off x="7366000" y="3397250"/>
            <a:ext cx="1206500" cy="2182813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pPr eaLnBrk="0" hangingPunct="0"/>
            <a:r>
              <a:rPr lang="zh-CN" altLang="en-US" sz="2400" dirty="0">
                <a:latin typeface="黑体" panose="02010600030101010101" pitchFamily="49" charset="-122"/>
                <a:ea typeface="黑体" panose="02010600030101010101" pitchFamily="49" charset="-122"/>
              </a:rPr>
              <a:t>地基浸泡承载力降低导致墙体倾斜</a:t>
            </a:r>
            <a:endParaRPr lang="zh-CN" altLang="en-US" sz="24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pic>
        <p:nvPicPr>
          <p:cNvPr id="4813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0" y="2200275"/>
            <a:ext cx="2870200" cy="2093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7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00" y="4394200"/>
            <a:ext cx="2870200" cy="2084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3" name="标题 1"/>
          <p:cNvSpPr>
            <a:spLocks noGrp="1"/>
          </p:cNvSpPr>
          <p:nvPr>
            <p:ph type="title"/>
          </p:nvPr>
        </p:nvSpPr>
        <p:spPr>
          <a:xfrm>
            <a:off x="384175" y="336550"/>
            <a:ext cx="11144250" cy="669925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补充：关于</a:t>
            </a:r>
            <a:r>
              <a:rPr lang="en-US" altLang="zh-CN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“闽建村〔2020〕3号”</a:t>
            </a:r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要求的排查建议</a:t>
            </a:r>
            <a:endParaRPr lang="zh-CN" altLang="en-US" sz="3600" b="1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49154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877888" y="1247775"/>
            <a:ext cx="11049000" cy="7096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230505" marR="0" lvl="0" indent="-230505" algn="l" defTabSz="914400" rtl="0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kumimoji="0" sz="3000" i="0" u="none" strike="noStrike" cap="none" spc="-10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3、砖墙、土墙等受潮或浸泡后强度降低，导致房屋倒塌。</a:t>
            </a:r>
            <a:endParaRPr kumimoji="0" sz="3000" i="0" u="none" strike="noStrike" cap="none" spc="-100" normalizeH="0" baseline="0" noProof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  <p:pic>
        <p:nvPicPr>
          <p:cNvPr id="49156" name="Picture 6" descr="奉化居敬小区29幢居民楼倒塌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5225" y="2276475"/>
            <a:ext cx="5518150" cy="3597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7" name="标题 1"/>
          <p:cNvSpPr>
            <a:spLocks noGrp="1"/>
          </p:cNvSpPr>
          <p:nvPr/>
        </p:nvSpPr>
        <p:spPr>
          <a:xfrm>
            <a:off x="1165225" y="5873750"/>
            <a:ext cx="5518150" cy="6381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pPr algn="ctr" eaLnBrk="0" hangingPunct="0"/>
            <a:r>
              <a:rPr lang="zh-CN" altLang="en-US" sz="2400" dirty="0">
                <a:latin typeface="黑体" panose="02010600030101010101" pitchFamily="49" charset="-122"/>
                <a:ea typeface="黑体" panose="02010600030101010101" pitchFamily="49" charset="-122"/>
              </a:rPr>
              <a:t>浙江奉化居敬小区</a:t>
            </a:r>
            <a:r>
              <a:rPr lang="en-US" altLang="zh-CN" sz="2400" dirty="0">
                <a:latin typeface="黑体" panose="02010600030101010101" pitchFamily="49" charset="-122"/>
                <a:ea typeface="黑体" panose="02010600030101010101" pitchFamily="49" charset="-122"/>
              </a:rPr>
              <a:t>29</a:t>
            </a:r>
            <a:r>
              <a:rPr lang="zh-CN" altLang="en-US" sz="2400" dirty="0">
                <a:latin typeface="黑体" panose="02010600030101010101" pitchFamily="49" charset="-122"/>
                <a:ea typeface="黑体" panose="02010600030101010101" pitchFamily="49" charset="-122"/>
              </a:rPr>
              <a:t>号楼</a:t>
            </a:r>
            <a:endParaRPr lang="zh-CN" altLang="en-US" sz="24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6683375" y="2111375"/>
            <a:ext cx="5030788" cy="41671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230505" marR="0" lvl="0" indent="-230505" algn="l" defTabSz="914400" rtl="0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kumimoji="0" sz="2800" i="0" u="none" strike="noStrike" cap="none" spc="-100" normalizeH="0" baseline="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六层砖混，正常基建程序，1994年竣工验收合格，2014年4月4日局部坍塌</a:t>
            </a:r>
            <a:r>
              <a:rPr kumimoji="0" lang="zh-CN" sz="2800" i="0" u="none" strike="noStrike" cap="none" spc="-100" normalizeH="0" baseline="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。</a:t>
            </a:r>
            <a:endParaRPr kumimoji="0" lang="zh-CN" sz="2800" i="0" u="none" strike="noStrike" cap="none" spc="-100" normalizeH="0" baseline="0" noProof="1">
              <a:ln>
                <a:noFill/>
              </a:ln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  <a:p>
            <a:pPr marL="230505" marR="0" lvl="0" indent="-230505" algn="l" defTabSz="914400" rtl="0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kumimoji="0" lang="zh-CN" sz="2800" i="0" u="none" strike="noStrike" cap="none" spc="-10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2013年10月，受“菲特”强台风影响，小区积水30厘米，之后裂缝发展，“可以塞进一个小拳头”；同时部分门窗无法正常开启</a:t>
            </a:r>
            <a:endParaRPr kumimoji="0" lang="zh-CN" sz="2800" i="0" u="none" strike="noStrike" cap="none" spc="-100" normalizeH="0" baseline="0" noProof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7" name="标题 1"/>
          <p:cNvSpPr>
            <a:spLocks noGrp="1"/>
          </p:cNvSpPr>
          <p:nvPr>
            <p:ph type="title"/>
          </p:nvPr>
        </p:nvSpPr>
        <p:spPr>
          <a:xfrm>
            <a:off x="384175" y="336550"/>
            <a:ext cx="11144250" cy="669925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补充：关于</a:t>
            </a:r>
            <a:r>
              <a:rPr lang="en-US" altLang="zh-CN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“闽建村〔2020〕3号”</a:t>
            </a:r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要求的排查建议</a:t>
            </a:r>
            <a:endParaRPr lang="zh-CN" altLang="en-US" sz="3600" b="1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50178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887413" y="1081088"/>
            <a:ext cx="11049000" cy="11731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230505" marR="0" lvl="0" indent="-230505" algn="l" defTabSz="914400" rtl="0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kumimoji="0" lang="zh-CN" altLang="en-US" sz="3000" b="1" i="0" u="none" strike="noStrike" kern="1200" cap="none" spc="-10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房屋自然老化带来的主要不利影响：</a:t>
            </a:r>
            <a:r>
              <a:rPr kumimoji="0" lang="zh-CN" altLang="en-US" sz="300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耐久性损伤，如截面削弱、钢筋锈蚀等。</a:t>
            </a:r>
            <a:endParaRPr kumimoji="0" lang="zh-CN" altLang="en-US" sz="3000" i="0" u="none" strike="noStrike" kern="1200" cap="none" spc="-100" normalizeH="0" baseline="0" noProof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  <p:pic>
        <p:nvPicPr>
          <p:cNvPr id="50180" name="图片 1" descr="3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2525" y="2157413"/>
            <a:ext cx="3036888" cy="202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1" name="Picture 2" descr="IMG_12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4264025"/>
            <a:ext cx="3036888" cy="2190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82" name="标题 1"/>
          <p:cNvSpPr>
            <a:spLocks noGrp="1"/>
          </p:cNvSpPr>
          <p:nvPr/>
        </p:nvSpPr>
        <p:spPr>
          <a:xfrm>
            <a:off x="4189413" y="2951163"/>
            <a:ext cx="1514475" cy="28098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pPr eaLnBrk="0" hangingPunct="0"/>
            <a:r>
              <a:rPr lang="zh-CN" altLang="en-US" sz="2400" dirty="0">
                <a:latin typeface="黑体" panose="02010600030101010101" pitchFamily="49" charset="-122"/>
                <a:ea typeface="黑体" panose="02010600030101010101" pitchFamily="49" charset="-122"/>
              </a:rPr>
              <a:t>砖墙、土墙风化剥蚀，截面削弱，承载力降低</a:t>
            </a:r>
            <a:endParaRPr lang="zh-CN" altLang="en-US" sz="24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pic>
        <p:nvPicPr>
          <p:cNvPr id="50183" name="Picture 4" descr="IMG_25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725" y="2095500"/>
            <a:ext cx="1997075" cy="266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84" name="标题 1"/>
          <p:cNvSpPr>
            <a:spLocks noGrp="1"/>
          </p:cNvSpPr>
          <p:nvPr/>
        </p:nvSpPr>
        <p:spPr>
          <a:xfrm>
            <a:off x="5391150" y="6032500"/>
            <a:ext cx="3578225" cy="614363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pPr algn="ctr" eaLnBrk="0" hangingPunct="0"/>
            <a:r>
              <a:rPr lang="zh-CN" altLang="en-US" sz="2400" dirty="0">
                <a:latin typeface="黑体" panose="02010600030101010101" pitchFamily="49" charset="-122"/>
                <a:ea typeface="黑体" panose="02010600030101010101" pitchFamily="49" charset="-122"/>
              </a:rPr>
              <a:t>木构件干缩开裂或腐朽</a:t>
            </a:r>
            <a:endParaRPr lang="zh-CN" altLang="en-US" sz="24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pic>
        <p:nvPicPr>
          <p:cNvPr id="50185" name="Picture 5" descr="2014-09-19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2700" y="2157413"/>
            <a:ext cx="2625725" cy="3506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86" name="标题 1"/>
          <p:cNvSpPr>
            <a:spLocks noGrp="1"/>
          </p:cNvSpPr>
          <p:nvPr/>
        </p:nvSpPr>
        <p:spPr>
          <a:xfrm>
            <a:off x="8902700" y="5664200"/>
            <a:ext cx="2624138" cy="61595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pPr algn="ctr" eaLnBrk="0" hangingPunct="0"/>
            <a:r>
              <a:rPr lang="zh-CN" altLang="en-US" sz="2400" dirty="0">
                <a:latin typeface="黑体" panose="02010600030101010101" pitchFamily="49" charset="-122"/>
                <a:ea typeface="黑体" panose="02010600030101010101" pitchFamily="49" charset="-122"/>
              </a:rPr>
              <a:t>钢筋锈蚀胀裂</a:t>
            </a:r>
            <a:endParaRPr lang="zh-CN" altLang="en-US" sz="24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pic>
        <p:nvPicPr>
          <p:cNvPr id="50187" name="图片 3" descr="DSC01780"/>
          <p:cNvPicPr>
            <a:picLocks noChangeAspect="1"/>
          </p:cNvPicPr>
          <p:nvPr/>
        </p:nvPicPr>
        <p:blipFill>
          <a:blip r:embed="rId5"/>
          <a:srcRect t="13672" b="15443"/>
          <a:stretch>
            <a:fillRect/>
          </a:stretch>
        </p:blipFill>
        <p:spPr>
          <a:xfrm>
            <a:off x="5705475" y="4481513"/>
            <a:ext cx="2947988" cy="1550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4" grpId="0"/>
      <p:bldP spid="5018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1" name="标题 1"/>
          <p:cNvSpPr>
            <a:spLocks noGrp="1"/>
          </p:cNvSpPr>
          <p:nvPr>
            <p:ph type="title"/>
          </p:nvPr>
        </p:nvSpPr>
        <p:spPr>
          <a:xfrm>
            <a:off x="384175" y="336550"/>
            <a:ext cx="11144250" cy="669925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补充：关于</a:t>
            </a:r>
            <a:r>
              <a:rPr lang="en-US" altLang="zh-CN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“闽建村〔2020〕3号”</a:t>
            </a:r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要求的排查建议</a:t>
            </a:r>
            <a:endParaRPr lang="zh-CN" altLang="en-US" sz="3600" b="1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51202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798513" y="1257300"/>
            <a:ext cx="10866438" cy="20621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230505" marR="0" lvl="0" indent="-230505" algn="l" defTabSz="914400" rtl="0" fontAlgn="base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kumimoji="0" lang="en-US" altLang="zh-CN" sz="3000" b="0" i="0" u="none" strike="noStrike" kern="1200" cap="none" spc="-100" normalizeH="0" baseline="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“</a:t>
            </a:r>
            <a:r>
              <a:rPr kumimoji="0" lang="en-US" altLang="zh-CN" sz="3000" i="0" u="none" strike="noStrike" kern="1200" cap="none" spc="-100" normalizeH="0" baseline="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并跟踪处置</a:t>
            </a:r>
            <a:r>
              <a:rPr kumimoji="0" lang="en-US" altLang="zh-CN" sz="3000" b="1" i="0" u="none" strike="noStrike" kern="1200" cap="none" spc="-10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贫困户已有安全住房却仍住在老旧危房</a:t>
            </a:r>
            <a:r>
              <a:rPr kumimoji="0" lang="en-US" altLang="zh-CN" sz="3000" i="0" u="none" strike="noStrike" kern="1200" cap="none" spc="-100" normalizeH="0" baseline="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、</a:t>
            </a:r>
            <a:r>
              <a:rPr kumimoji="0" lang="en-US" altLang="zh-CN" sz="3000" b="1" i="0" u="none" strike="noStrike" kern="1200" cap="none" spc="-10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因非贫困户不配合加固导致联体房存在安全隐患</a:t>
            </a:r>
            <a:r>
              <a:rPr kumimoji="0" lang="en-US" altLang="zh-CN" sz="3000" i="0" u="none" strike="noStrike" kern="1200" cap="none" spc="-100" normalizeH="0" baseline="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、</a:t>
            </a:r>
            <a:r>
              <a:rPr kumimoji="0" lang="en-US" altLang="zh-CN" sz="3000" b="1" i="0" u="none" strike="noStrike" kern="1200" cap="none" spc="-10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房屋结构安全但漏雨透风影响居住质量</a:t>
            </a:r>
            <a:r>
              <a:rPr kumimoji="0" lang="en-US" altLang="zh-CN" sz="3000" i="0" u="none" strike="noStrike" kern="1200" cap="none" spc="-100" normalizeH="0" baseline="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等3个突出问题。</a:t>
            </a:r>
            <a:r>
              <a:rPr kumimoji="0" lang="en-US" altLang="zh-CN" sz="3000" b="0" i="0" u="none" strike="noStrike" kern="1200" cap="none" spc="-100" normalizeH="0" baseline="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”</a:t>
            </a:r>
            <a:endParaRPr kumimoji="0" lang="en-US" altLang="zh-CN" sz="3000" b="0" i="0" u="none" strike="noStrike" kern="1200" cap="none" spc="-100" normalizeH="0" baseline="0" noProof="1">
              <a:ln>
                <a:noFill/>
              </a:ln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887413" y="3416300"/>
            <a:ext cx="10977563" cy="27654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230505" marR="0" lvl="0" indent="-230505" algn="l" defTabSz="914400" rtl="0" fontAlgn="base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kumimoji="0" lang="zh-CN" altLang="en-US" sz="300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按简易鉴定表进行鉴定，并根据鉴定情况分类处置。</a:t>
            </a:r>
            <a:endParaRPr kumimoji="0" lang="zh-CN" altLang="en-US" sz="3000" i="0" u="none" strike="noStrike" kern="1200" cap="none" spc="-1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  <a:p>
            <a:pPr marL="230505" marR="0" lvl="0" indent="-230505" algn="l" defTabSz="914400" rtl="0" fontAlgn="base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kumimoji="0" lang="zh-CN" altLang="en-US" sz="300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联体房：是否存在安全隐患，针对的是整栋房屋，而非局部开间。</a:t>
            </a:r>
            <a:endParaRPr kumimoji="0" lang="zh-CN" altLang="en-US" sz="3000" i="0" u="none" strike="noStrike" kern="1200" cap="none" spc="-1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  <a:p>
            <a:pPr marL="230505" marR="0" lvl="0" indent="-230505" algn="l" defTabSz="914400" rtl="0" fontAlgn="base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kumimoji="0" lang="zh-CN" altLang="en-US" sz="300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需要加固的，按后续介绍的内容进行加固。专业技术角度，</a:t>
            </a:r>
            <a:r>
              <a:rPr kumimoji="0" lang="en-US" altLang="zh-CN" sz="300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“</a:t>
            </a:r>
            <a:r>
              <a:rPr kumimoji="0" lang="zh-CN" altLang="en-US" sz="300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加固</a:t>
            </a:r>
            <a:r>
              <a:rPr kumimoji="0" lang="en-US" altLang="zh-CN" sz="300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”</a:t>
            </a:r>
            <a:r>
              <a:rPr kumimoji="0" lang="zh-CN" altLang="en-US" sz="300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与</a:t>
            </a:r>
            <a:r>
              <a:rPr kumimoji="0" lang="en-US" altLang="zh-CN" sz="300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“</a:t>
            </a:r>
            <a:r>
              <a:rPr kumimoji="0" lang="zh-CN" altLang="en-US" sz="300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修缮</a:t>
            </a:r>
            <a:r>
              <a:rPr kumimoji="0" lang="en-US" altLang="zh-CN" sz="300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”</a:t>
            </a:r>
            <a:r>
              <a:rPr kumimoji="0" lang="zh-CN" altLang="en-US" sz="3000" i="0" u="none" strike="noStrike" kern="1200" cap="none" spc="-1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是不同的概念。</a:t>
            </a:r>
            <a:endParaRPr kumimoji="0" lang="zh-CN" altLang="en-US" sz="3000" i="0" u="none" strike="noStrike" kern="1200" cap="none" spc="-1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内容占位符 2"/>
          <p:cNvSpPr>
            <a:spLocks noGrp="1"/>
          </p:cNvSpPr>
          <p:nvPr>
            <p:ph idx="1"/>
          </p:nvPr>
        </p:nvSpPr>
        <p:spPr>
          <a:xfrm>
            <a:off x="1165225" y="738188"/>
            <a:ext cx="10169525" cy="5541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22860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kumimoji="0" lang="en-US" altLang="zh-CN" sz="3600" b="0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等线"/>
              </a:rPr>
              <a:t> </a:t>
            </a:r>
            <a:r>
              <a:rPr kumimoji="0" lang="en-US" altLang="zh-CN" sz="4000" b="0" i="0" u="none" strike="noStrike" kern="1200" cap="none" spc="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等线"/>
              </a:rPr>
              <a:t>3 </a:t>
            </a:r>
            <a:r>
              <a:rPr kumimoji="0" lang="zh-CN" altLang="en-US" sz="4000" b="0" i="0" u="none" strike="noStrike" kern="1200" cap="none" spc="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等线"/>
              </a:rPr>
              <a:t>加固方法</a:t>
            </a:r>
            <a:endParaRPr kumimoji="0" lang="zh-CN" altLang="en-US" sz="4000" b="0" i="0" u="none" strike="noStrike" kern="1200" cap="none" spc="0" normalizeH="0" baseline="0" noProof="1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等线"/>
            </a:endParaRPr>
          </a:p>
          <a:p>
            <a:pPr marL="22860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en-US" altLang="zh-CN" sz="3200" b="0" i="0" u="none" strike="noStrike" kern="1200" cap="none" spc="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等线"/>
              </a:rPr>
              <a:t>    3.1 </a:t>
            </a: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等线"/>
              </a:rPr>
              <a:t>地基基础加固</a:t>
            </a: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等线"/>
            </a:endParaRPr>
          </a:p>
          <a:p>
            <a:pPr marL="22860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等线"/>
              </a:rPr>
              <a:t>    </a:t>
            </a:r>
            <a:r>
              <a:rPr kumimoji="0" lang="en-US" altLang="zh-CN" sz="3200" b="0" i="0" u="none" strike="noStrike" kern="1200" cap="none" spc="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等线"/>
              </a:rPr>
              <a:t>3.2 </a:t>
            </a: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等线"/>
              </a:rPr>
              <a:t>房屋整体性加固</a:t>
            </a: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等线"/>
            </a:endParaRPr>
          </a:p>
          <a:p>
            <a:pPr marL="22860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等线"/>
              </a:rPr>
              <a:t>    </a:t>
            </a:r>
            <a:r>
              <a:rPr kumimoji="0" lang="en-US" altLang="zh-CN" sz="3200" b="0" i="0" u="none" strike="noStrike" kern="1200" cap="none" spc="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等线"/>
              </a:rPr>
              <a:t>3.3 砖石墙体加固与修复</a:t>
            </a:r>
            <a:endParaRPr kumimoji="0" lang="en-US" altLang="zh-CN" sz="3200" b="0" i="0" u="none" strike="noStrike" kern="1200" cap="none" spc="0" normalizeH="0" baseline="0" noProof="1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等线"/>
            </a:endParaRPr>
          </a:p>
          <a:p>
            <a:pPr marL="22860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en-US" altLang="zh-CN" sz="3200" b="0" i="0" u="none" strike="noStrike" kern="1200" cap="none" spc="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等线"/>
              </a:rPr>
              <a:t>    3.4 生土墙体加固与修复</a:t>
            </a:r>
            <a:endParaRPr kumimoji="0" lang="en-US" altLang="zh-CN" sz="3200" b="0" i="0" u="none" strike="noStrike" kern="1200" cap="none" spc="0" normalizeH="0" baseline="0" noProof="1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等线"/>
            </a:endParaRPr>
          </a:p>
          <a:p>
            <a:pPr marL="22860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en-US" altLang="zh-CN" sz="3200" b="0" i="0" u="none" strike="noStrike" kern="1200" cap="none" spc="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等线"/>
              </a:rPr>
              <a:t>    3.5 木构件加固与修复</a:t>
            </a:r>
            <a:endParaRPr kumimoji="0" lang="en-US" altLang="zh-CN" sz="3200" b="0" i="0" u="none" strike="noStrike" kern="1200" cap="none" spc="0" normalizeH="0" baseline="0" noProof="1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等线"/>
            </a:endParaRPr>
          </a:p>
          <a:p>
            <a:pPr marL="22860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en-US" altLang="zh-CN" sz="3200" b="0" i="0" u="none" strike="noStrike" kern="1200" cap="none" spc="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等线"/>
              </a:rPr>
              <a:t>    3.6 混凝土构件加固</a:t>
            </a:r>
            <a:endParaRPr kumimoji="0" lang="en-US" altLang="zh-CN" sz="3200" b="0" i="0" u="none" strike="noStrike" kern="1200" cap="none" spc="0" normalizeH="0" baseline="0" noProof="1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等线"/>
            </a:endParaRPr>
          </a:p>
          <a:p>
            <a:pPr marL="22860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en-US" altLang="zh-CN" sz="3200" b="0" i="0" u="none" strike="noStrike" kern="1200" cap="none" spc="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等线"/>
              </a:rPr>
              <a:t>    3.7 </a:t>
            </a: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等线"/>
              </a:rPr>
              <a:t>改造后鉴定</a:t>
            </a: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等线"/>
            </a:endParaRPr>
          </a:p>
        </p:txBody>
      </p:sp>
      <p:sp>
        <p:nvSpPr>
          <p:cNvPr id="52226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标题 1"/>
          <p:cNvSpPr>
            <a:spLocks noGrp="1"/>
          </p:cNvSpPr>
          <p:nvPr>
            <p:ph type="title"/>
          </p:nvPr>
        </p:nvSpPr>
        <p:spPr>
          <a:xfrm>
            <a:off x="374650" y="247650"/>
            <a:ext cx="11142663" cy="746125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en-US" altLang="zh-CN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1 </a:t>
            </a:r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《农村住房安全性鉴定技术导则》简介</a:t>
            </a:r>
            <a:endParaRPr lang="zh-CN" altLang="en-US" sz="3600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7170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7171" name="内容占位符 2"/>
          <p:cNvSpPr>
            <a:spLocks noGrp="1"/>
          </p:cNvSpPr>
          <p:nvPr/>
        </p:nvSpPr>
        <p:spPr>
          <a:xfrm>
            <a:off x="803275" y="993775"/>
            <a:ext cx="10944225" cy="250348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228600" indent="-228600">
              <a:lnSpc>
                <a:spcPct val="120000"/>
              </a:lnSpc>
              <a:spcAft>
                <a:spcPts val="1200"/>
              </a:spcAft>
              <a:buChar char="•"/>
            </a:pPr>
            <a:r>
              <a:rPr lang="zh-CN" altLang="en-US" sz="3200" dirty="0">
                <a:solidFill>
                  <a:srgbClr val="C00000"/>
                </a:solidFill>
                <a:latin typeface="等线"/>
                <a:ea typeface="黑体" panose="02010600030101010101" pitchFamily="49" charset="-122"/>
              </a:rPr>
              <a:t>适用范围：</a:t>
            </a:r>
            <a:r>
              <a:rPr lang="zh-CN" altLang="en-US" sz="3200" dirty="0">
                <a:latin typeface="等线"/>
                <a:ea typeface="黑体" panose="02010600030101010101" pitchFamily="49" charset="-122"/>
              </a:rPr>
              <a:t>本导则适用于</a:t>
            </a:r>
            <a:r>
              <a:rPr lang="zh-CN" altLang="en-US" sz="3200" dirty="0">
                <a:solidFill>
                  <a:srgbClr val="C00000"/>
                </a:solidFill>
                <a:latin typeface="等线"/>
                <a:ea typeface="黑体" panose="02010600030101010101" pitchFamily="49" charset="-122"/>
              </a:rPr>
              <a:t>一、二层既有农村住房</a:t>
            </a:r>
            <a:r>
              <a:rPr lang="zh-CN" altLang="en-US" sz="3200" dirty="0">
                <a:latin typeface="等线"/>
                <a:ea typeface="黑体" panose="02010600030101010101" pitchFamily="49" charset="-122"/>
              </a:rPr>
              <a:t>的安全性鉴定。三层及以上农村住房，可参照现行国家标准《民用建筑可靠性鉴定标准》（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0030101010101" pitchFamily="49" charset="-122"/>
              </a:rPr>
              <a:t>GB50292</a:t>
            </a:r>
            <a:r>
              <a:rPr lang="zh-CN" altLang="en-US" sz="3200" dirty="0">
                <a:latin typeface="等线"/>
                <a:ea typeface="黑体" panose="02010600030101010101" pitchFamily="49" charset="-122"/>
              </a:rPr>
              <a:t>）、《建筑抗震鉴定标准》（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0030101010101" pitchFamily="49" charset="-122"/>
              </a:rPr>
              <a:t>GB50023</a:t>
            </a:r>
            <a:r>
              <a:rPr lang="zh-CN" altLang="en-US" sz="3200" dirty="0">
                <a:latin typeface="等线"/>
                <a:ea typeface="黑体" panose="02010600030101010101" pitchFamily="49" charset="-122"/>
              </a:rPr>
              <a:t>）进行鉴定</a:t>
            </a:r>
            <a:endParaRPr lang="zh-CN" altLang="en-US" sz="3200" dirty="0">
              <a:solidFill>
                <a:srgbClr val="C00000"/>
              </a:solidFill>
              <a:latin typeface="等线"/>
              <a:ea typeface="黑体" panose="02010600030101010101" pitchFamily="49" charset="-122"/>
            </a:endParaRPr>
          </a:p>
        </p:txBody>
      </p:sp>
      <p:sp>
        <p:nvSpPr>
          <p:cNvPr id="2" name="内容占位符 2"/>
          <p:cNvSpPr>
            <a:spLocks noGrp="1"/>
          </p:cNvSpPr>
          <p:nvPr/>
        </p:nvSpPr>
        <p:spPr>
          <a:xfrm>
            <a:off x="803275" y="3525838"/>
            <a:ext cx="10944225" cy="265906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228600" indent="-228600">
              <a:lnSpc>
                <a:spcPct val="120000"/>
              </a:lnSpc>
              <a:spcAft>
                <a:spcPts val="1200"/>
              </a:spcAft>
              <a:buChar char="•"/>
            </a:pPr>
            <a:r>
              <a:rPr lang="zh-CN" altLang="en-US" sz="3200" dirty="0">
                <a:solidFill>
                  <a:srgbClr val="C00000"/>
                </a:solidFill>
                <a:latin typeface="等线"/>
                <a:ea typeface="黑体" panose="02010600030101010101" pitchFamily="49" charset="-122"/>
              </a:rPr>
              <a:t>鉴定人员：</a:t>
            </a:r>
            <a:r>
              <a:rPr lang="zh-CN" altLang="en-US" sz="3200" dirty="0">
                <a:latin typeface="等线"/>
                <a:ea typeface="黑体" panose="02010600030101010101" pitchFamily="49" charset="-122"/>
              </a:rPr>
              <a:t>农村住房安全性鉴定应由</a:t>
            </a:r>
            <a:r>
              <a:rPr lang="zh-CN" altLang="en-US" sz="3200" dirty="0">
                <a:solidFill>
                  <a:srgbClr val="C00000"/>
                </a:solidFill>
                <a:latin typeface="等线"/>
                <a:ea typeface="黑体" panose="02010600030101010101" pitchFamily="49" charset="-122"/>
              </a:rPr>
              <a:t>具有专业知识或经培训合格，并有一定工作经验的技术人员</a:t>
            </a:r>
            <a:r>
              <a:rPr lang="zh-CN" altLang="en-US" sz="3200" dirty="0">
                <a:latin typeface="等线"/>
                <a:ea typeface="黑体" panose="02010600030101010101" pitchFamily="49" charset="-122"/>
              </a:rPr>
              <a:t>进行。</a:t>
            </a:r>
            <a:r>
              <a:rPr lang="zh-CN" altLang="en-US" sz="3200" dirty="0">
                <a:solidFill>
                  <a:srgbClr val="005490"/>
                </a:solidFill>
                <a:latin typeface="等线"/>
                <a:ea typeface="黑体" panose="02010600030101010101" pitchFamily="49" charset="-122"/>
              </a:rPr>
              <a:t>当鉴定结论存在争议时，应委托专业机构进行仲裁鉴定</a:t>
            </a:r>
            <a:r>
              <a:rPr lang="zh-CN" altLang="en-US" sz="3200" dirty="0">
                <a:latin typeface="等线"/>
                <a:ea typeface="黑体" panose="02010600030101010101" pitchFamily="49" charset="-122"/>
              </a:rPr>
              <a:t>。</a:t>
            </a:r>
            <a:endParaRPr lang="zh-CN" altLang="en-US" sz="3200" dirty="0">
              <a:latin typeface="等线"/>
              <a:ea typeface="黑体" panose="02010600030101010101" pitchFamily="49" charset="-122"/>
            </a:endParaRPr>
          </a:p>
          <a:p>
            <a:pPr marL="228600" indent="-228600">
              <a:lnSpc>
                <a:spcPct val="120000"/>
              </a:lnSpc>
              <a:spcAft>
                <a:spcPts val="1200"/>
              </a:spcAft>
              <a:buChar char="•"/>
            </a:pPr>
            <a:r>
              <a:rPr lang="zh-CN" altLang="en-US" sz="3200" dirty="0">
                <a:latin typeface="等线"/>
                <a:ea typeface="黑体" panose="02010600030101010101" pitchFamily="49" charset="-122"/>
              </a:rPr>
              <a:t>农村住房的安全性鉴定</a:t>
            </a:r>
            <a:r>
              <a:rPr lang="zh-CN" altLang="en-US" sz="3200" dirty="0">
                <a:solidFill>
                  <a:srgbClr val="C00000"/>
                </a:solidFill>
                <a:latin typeface="等线"/>
                <a:ea typeface="黑体" panose="02010600030101010101" pitchFamily="49" charset="-122"/>
              </a:rPr>
              <a:t>以定性判断为主</a:t>
            </a:r>
            <a:endParaRPr lang="zh-CN" altLang="en-US" sz="3200" dirty="0">
              <a:solidFill>
                <a:srgbClr val="C00000"/>
              </a:solidFill>
              <a:latin typeface="等线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pic>
        <p:nvPicPr>
          <p:cNvPr id="53250" name="图片 1" descr="微信图片_201711200851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37275" y="738188"/>
            <a:ext cx="2909888" cy="3271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1" name="图片 3" descr="微信图片_201711200850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5963" y="2798763"/>
            <a:ext cx="2765425" cy="3687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内容占位符 2"/>
          <p:cNvSpPr>
            <a:spLocks noGrp="1"/>
          </p:cNvSpPr>
          <p:nvPr/>
        </p:nvSpPr>
        <p:spPr>
          <a:xfrm>
            <a:off x="842963" y="1393825"/>
            <a:ext cx="5153025" cy="32448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230505" marR="0" lvl="0" indent="-230505" algn="l" defTabSz="914400" rtl="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sz="3000" strike="noStrike" spc="-10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危房改造以加固方式为主</a:t>
            </a:r>
            <a:r>
              <a:rPr lang="zh-CN" sz="30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：</a:t>
            </a:r>
            <a:endParaRPr lang="zh-CN" sz="3000" strike="noStrike" spc="-100" noProof="1">
              <a:ln>
                <a:noFill/>
              </a:ln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  <a:p>
            <a:pPr marL="230505" marR="0" lvl="0" indent="-230505" algn="l" defTabSz="914400" rtl="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defRPr/>
            </a:pPr>
            <a:r>
              <a:rPr sz="30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  </a:t>
            </a:r>
            <a:r>
              <a:rPr sz="3000" strike="noStrike" spc="-10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C级危房全部采用修缮加固方式予以改造；</a:t>
            </a:r>
            <a:endParaRPr sz="3000" strike="noStrike" spc="-100" noProof="1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  <a:p>
            <a:pPr marL="230505" marR="0" lvl="0" indent="-230505" algn="l" defTabSz="914400" rtl="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defRPr/>
            </a:pPr>
            <a:r>
              <a:rPr sz="3000" strike="noStrike" spc="-10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  D级危房可加固的要优先选择修缮加固</a:t>
            </a:r>
            <a:r>
              <a:rPr sz="30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，其次才是拆除重建</a:t>
            </a:r>
            <a:endParaRPr sz="3000" strike="noStrike" spc="-100" noProof="1">
              <a:ln>
                <a:noFill/>
              </a:ln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  <p:sp>
        <p:nvSpPr>
          <p:cNvPr id="53253" name="标题 1"/>
          <p:cNvSpPr>
            <a:spLocks noGrp="1"/>
          </p:cNvSpPr>
          <p:nvPr>
            <p:ph type="title"/>
          </p:nvPr>
        </p:nvSpPr>
        <p:spPr>
          <a:xfrm>
            <a:off x="384175" y="515938"/>
            <a:ext cx="4648200" cy="746125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改造方式</a:t>
            </a:r>
            <a:endParaRPr lang="zh-CN" altLang="en-US" sz="3600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" name="内容占位符 2"/>
          <p:cNvSpPr>
            <a:spLocks noGrp="1"/>
          </p:cNvSpPr>
          <p:nvPr/>
        </p:nvSpPr>
        <p:spPr>
          <a:xfrm>
            <a:off x="842963" y="4813300"/>
            <a:ext cx="5153025" cy="14525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230505" marR="0" lvl="0" indent="-230505" algn="l" defTabSz="914400" rtl="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lang="zh-CN" sz="3000" strike="noStrike" spc="-10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已颁布《福建省农村危房加固技术导则（试行）》</a:t>
            </a:r>
            <a:endParaRPr lang="zh-CN" sz="3000" strike="noStrike" spc="-10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746125" y="996950"/>
            <a:ext cx="11118850" cy="11223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230505" marR="0" lvl="0" indent="-230505" algn="l" defTabSz="914400" rtl="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lang="zh-CN" sz="30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加固目的：提高地基、基础承载力，减小不均匀沉降及对上部结构造成的破坏</a:t>
            </a:r>
            <a:endParaRPr lang="zh-CN" sz="3000" strike="noStrike" spc="-100" noProof="1">
              <a:ln>
                <a:noFill/>
              </a:ln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  <p:sp>
        <p:nvSpPr>
          <p:cNvPr id="54275" name="标题 1"/>
          <p:cNvSpPr>
            <a:spLocks noGrp="1"/>
          </p:cNvSpPr>
          <p:nvPr>
            <p:ph type="title"/>
          </p:nvPr>
        </p:nvSpPr>
        <p:spPr>
          <a:xfrm>
            <a:off x="384175" y="309563"/>
            <a:ext cx="11144250" cy="746125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3.1 地基基础加固</a:t>
            </a:r>
            <a:endParaRPr lang="zh-CN" altLang="en-US" sz="3600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54276" name="矩形 1"/>
          <p:cNvSpPr/>
          <p:nvPr/>
        </p:nvSpPr>
        <p:spPr>
          <a:xfrm>
            <a:off x="3105150" y="4097338"/>
            <a:ext cx="2808288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304800" algn="just"/>
            <a:r>
              <a:rPr lang="zh-CN" altLang="en-US" sz="2400" b="1" dirty="0">
                <a:solidFill>
                  <a:srgbClr val="0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r>
              <a:rPr lang="zh-CN" altLang="zh-CN" sz="2400" b="1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地基挤密加固</a:t>
            </a:r>
            <a:endParaRPr lang="zh-CN" altLang="zh-CN" sz="2400" b="1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pic>
        <p:nvPicPr>
          <p:cNvPr id="54277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8363" y="1649413"/>
            <a:ext cx="2592387" cy="254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525" y="1576388"/>
            <a:ext cx="3600450" cy="2613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9" name="矩形 1"/>
          <p:cNvSpPr/>
          <p:nvPr/>
        </p:nvSpPr>
        <p:spPr>
          <a:xfrm>
            <a:off x="8756650" y="4097338"/>
            <a:ext cx="2555875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304800" algn="just"/>
            <a:r>
              <a:rPr lang="zh-CN" altLang="zh-CN" sz="2400" b="1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地基注浆加固</a:t>
            </a:r>
            <a:r>
              <a:rPr lang="en-US" altLang="zh-CN" sz="2400" b="1" dirty="0">
                <a:solidFill>
                  <a:srgbClr val="0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endParaRPr lang="en-US" altLang="zh-CN" sz="2400" b="1" dirty="0">
              <a:solidFill>
                <a:srgbClr val="0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pic>
        <p:nvPicPr>
          <p:cNvPr id="54280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63" y="3602038"/>
            <a:ext cx="3816350" cy="2632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1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713" y="3328988"/>
            <a:ext cx="2338387" cy="2949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82" name="矩形 1"/>
          <p:cNvSpPr/>
          <p:nvPr/>
        </p:nvSpPr>
        <p:spPr>
          <a:xfrm>
            <a:off x="436563" y="6194425"/>
            <a:ext cx="3133725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304800" algn="just"/>
            <a:r>
              <a:rPr lang="zh-CN" altLang="zh-CN" sz="2400" b="1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扩大基底面积加固</a:t>
            </a:r>
            <a:endParaRPr lang="zh-CN" altLang="zh-CN" sz="2400" b="1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54283" name="矩形 1"/>
          <p:cNvSpPr/>
          <p:nvPr/>
        </p:nvSpPr>
        <p:spPr>
          <a:xfrm>
            <a:off x="6013450" y="6281738"/>
            <a:ext cx="259238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304800"/>
            <a:r>
              <a:rPr lang="zh-CN" altLang="zh-CN" sz="2400" b="1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局部托换加固</a:t>
            </a:r>
            <a:endParaRPr lang="zh-CN" altLang="zh-CN" sz="2400" b="1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7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746125" y="996950"/>
            <a:ext cx="11118850" cy="5921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230505" marR="0" lvl="0" indent="-230505" algn="l" defTabSz="914400" rtl="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lang="zh-CN" sz="30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加固目的：提高房屋整体性与抗倒塌能力</a:t>
            </a:r>
            <a:endParaRPr lang="zh-CN" sz="3000" strike="noStrike" spc="-100" noProof="1">
              <a:ln>
                <a:noFill/>
              </a:ln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  <p:sp>
        <p:nvSpPr>
          <p:cNvPr id="55299" name="标题 1"/>
          <p:cNvSpPr>
            <a:spLocks noGrp="1"/>
          </p:cNvSpPr>
          <p:nvPr>
            <p:ph type="title"/>
          </p:nvPr>
        </p:nvSpPr>
        <p:spPr>
          <a:xfrm>
            <a:off x="384175" y="309563"/>
            <a:ext cx="11144250" cy="746125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3.2 房屋整体性加固</a:t>
            </a:r>
            <a:endParaRPr lang="zh-CN" altLang="en-US" sz="3600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55300" name="文本框 1"/>
          <p:cNvSpPr txBox="1"/>
          <p:nvPr/>
        </p:nvSpPr>
        <p:spPr>
          <a:xfrm>
            <a:off x="877888" y="1670050"/>
            <a:ext cx="4587875" cy="552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000" dirty="0">
                <a:solidFill>
                  <a:srgbClr val="00549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1</a:t>
            </a:r>
            <a:r>
              <a:rPr lang="zh-CN" altLang="en-US" sz="3000" dirty="0">
                <a:solidFill>
                  <a:srgbClr val="00549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）</a:t>
            </a:r>
            <a:r>
              <a:rPr lang="zh-CN" altLang="zh-CN" sz="3000" dirty="0">
                <a:solidFill>
                  <a:srgbClr val="00549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墙体之间捆绑式加固</a:t>
            </a:r>
            <a:endParaRPr lang="zh-CN" altLang="zh-CN" sz="3000" dirty="0">
              <a:solidFill>
                <a:srgbClr val="00549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pic>
        <p:nvPicPr>
          <p:cNvPr id="55301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350" y="2519363"/>
            <a:ext cx="4105275" cy="2852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302" name="文本框 2"/>
          <p:cNvSpPr txBox="1"/>
          <p:nvPr/>
        </p:nvSpPr>
        <p:spPr>
          <a:xfrm>
            <a:off x="674688" y="5432425"/>
            <a:ext cx="3611562" cy="5524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0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配筋砂浆带整体加固</a:t>
            </a:r>
            <a:endParaRPr lang="zh-CN" altLang="en-US" sz="3000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4823" name="文本框 4"/>
          <p:cNvSpPr txBox="1"/>
          <p:nvPr/>
        </p:nvSpPr>
        <p:spPr>
          <a:xfrm>
            <a:off x="6256338" y="1670050"/>
            <a:ext cx="5608637" cy="552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000" dirty="0">
                <a:solidFill>
                  <a:srgbClr val="00549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</a:t>
            </a:r>
            <a:r>
              <a:rPr lang="zh-CN" altLang="en-US" sz="3000" dirty="0">
                <a:solidFill>
                  <a:srgbClr val="00549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）楼（屋）盖与墙体连接加固</a:t>
            </a:r>
            <a:endParaRPr lang="zh-CN" altLang="en-US" sz="3000" dirty="0">
              <a:solidFill>
                <a:srgbClr val="00549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4824" name="矩形 2"/>
          <p:cNvSpPr/>
          <p:nvPr/>
        </p:nvSpPr>
        <p:spPr>
          <a:xfrm>
            <a:off x="7259638" y="5700713"/>
            <a:ext cx="3014662" cy="5540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304800" algn="just"/>
            <a:r>
              <a:rPr lang="zh-CN" altLang="en-US" sz="30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角钢支托加固</a:t>
            </a:r>
            <a:endParaRPr lang="zh-CN" altLang="en-US" sz="3000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pic>
        <p:nvPicPr>
          <p:cNvPr id="3482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763" y="2316163"/>
            <a:ext cx="2554287" cy="3384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6" name="图片 9" descr="角钢支托加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650" y="2519363"/>
            <a:ext cx="3743325" cy="2978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/>
      <p:bldP spid="3482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1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746125" y="996950"/>
            <a:ext cx="11118850" cy="11572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230505" marR="0" lvl="0" indent="-230505" algn="l" defTabSz="914400" rtl="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lang="zh-CN" sz="30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加固目的：提高砖石墙体承载力与抗倒塌能力，修复墙体局部出现的裂缝、剥落等缺陷</a:t>
            </a:r>
            <a:endParaRPr lang="zh-CN" sz="3000" strike="noStrike" spc="-100" noProof="1">
              <a:ln>
                <a:noFill/>
              </a:ln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  <p:sp>
        <p:nvSpPr>
          <p:cNvPr id="56323" name="标题 1"/>
          <p:cNvSpPr>
            <a:spLocks noGrp="1"/>
          </p:cNvSpPr>
          <p:nvPr>
            <p:ph type="title"/>
          </p:nvPr>
        </p:nvSpPr>
        <p:spPr>
          <a:xfrm>
            <a:off x="384175" y="309563"/>
            <a:ext cx="11144250" cy="746125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3.3 砖石墙体加固与修复</a:t>
            </a:r>
            <a:endParaRPr lang="zh-CN" altLang="en-US" sz="3600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pic>
        <p:nvPicPr>
          <p:cNvPr id="5632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4238" y="2154238"/>
            <a:ext cx="2847975" cy="4281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5" name="矩形 6"/>
          <p:cNvSpPr/>
          <p:nvPr/>
        </p:nvSpPr>
        <p:spPr>
          <a:xfrm>
            <a:off x="5240338" y="5881688"/>
            <a:ext cx="4464050" cy="552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30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砂浆面层加固</a:t>
            </a:r>
            <a:endParaRPr lang="zh-CN" altLang="en-US" sz="3000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pic>
        <p:nvPicPr>
          <p:cNvPr id="56326" name="Picture 10" descr="P10105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838" y="2154238"/>
            <a:ext cx="4897437" cy="3675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5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746125" y="996950"/>
            <a:ext cx="4003675" cy="5921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230505" marR="0" lvl="0" indent="-230505" algn="l" defTabSz="914400" rtl="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lang="zh-CN" sz="32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裂缝修复</a:t>
            </a:r>
            <a:endParaRPr lang="zh-CN" sz="3200" strike="noStrike" spc="-100" noProof="1">
              <a:ln>
                <a:noFill/>
              </a:ln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  <p:sp>
        <p:nvSpPr>
          <p:cNvPr id="57347" name="标题 1"/>
          <p:cNvSpPr>
            <a:spLocks noGrp="1"/>
          </p:cNvSpPr>
          <p:nvPr>
            <p:ph type="title"/>
          </p:nvPr>
        </p:nvSpPr>
        <p:spPr>
          <a:xfrm>
            <a:off x="384175" y="309563"/>
            <a:ext cx="11144250" cy="746125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3.3 砖石墙体加固与修复</a:t>
            </a:r>
            <a:endParaRPr lang="zh-CN" altLang="en-US" sz="3600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57348" name="矩形 11"/>
          <p:cNvSpPr/>
          <p:nvPr/>
        </p:nvSpPr>
        <p:spPr>
          <a:xfrm>
            <a:off x="971550" y="2400300"/>
            <a:ext cx="4656138" cy="2651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封</a:t>
            </a:r>
            <a:r>
              <a:rPr lang="zh-CN" altLang="en-US" sz="3200" dirty="0">
                <a:solidFill>
                  <a:srgbClr val="0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：缝细小时表面封掉</a:t>
            </a:r>
            <a:endParaRPr lang="en-US" altLang="zh-CN" sz="3200" dirty="0">
              <a:solidFill>
                <a:srgbClr val="0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灌</a:t>
            </a:r>
            <a:r>
              <a:rPr lang="zh-CN" altLang="en-US" sz="3200" dirty="0">
                <a:solidFill>
                  <a:srgbClr val="0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：缝较宽时内部灌浆</a:t>
            </a:r>
            <a:endParaRPr lang="en-US" altLang="zh-CN" sz="3200" dirty="0">
              <a:solidFill>
                <a:srgbClr val="0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断</a:t>
            </a:r>
            <a:r>
              <a:rPr lang="zh-CN" altLang="en-US" sz="3200" dirty="0">
                <a:solidFill>
                  <a:srgbClr val="0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：缝较长时中间阻断</a:t>
            </a:r>
            <a:endParaRPr lang="en-US" altLang="zh-CN" sz="3200" dirty="0">
              <a:solidFill>
                <a:srgbClr val="0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筋</a:t>
            </a:r>
            <a:r>
              <a:rPr lang="zh-CN" altLang="en-US" sz="3200" dirty="0">
                <a:solidFill>
                  <a:srgbClr val="0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：关键部位加筋补强</a:t>
            </a:r>
            <a:endParaRPr lang="zh-CN" altLang="en-US" sz="3200" dirty="0">
              <a:solidFill>
                <a:srgbClr val="0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pic>
        <p:nvPicPr>
          <p:cNvPr id="36869" name="图片 10" descr="裂缝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91300" y="425450"/>
            <a:ext cx="4000500" cy="2830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0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138" y="3403600"/>
            <a:ext cx="4054475" cy="3160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Line 9"/>
          <p:cNvSpPr/>
          <p:nvPr/>
        </p:nvSpPr>
        <p:spPr>
          <a:xfrm>
            <a:off x="5194300" y="4657725"/>
            <a:ext cx="1046163" cy="557213"/>
          </a:xfrm>
          <a:prstGeom prst="line">
            <a:avLst/>
          </a:prstGeom>
          <a:ln w="57150" cap="flat" cmpd="sng">
            <a:solidFill>
              <a:srgbClr val="CC221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" name="Line 9"/>
          <p:cNvSpPr/>
          <p:nvPr/>
        </p:nvSpPr>
        <p:spPr>
          <a:xfrm flipV="1">
            <a:off x="5235575" y="1833563"/>
            <a:ext cx="1258888" cy="793750"/>
          </a:xfrm>
          <a:prstGeom prst="line">
            <a:avLst/>
          </a:prstGeom>
          <a:ln w="57150" cap="flat" cmpd="sng">
            <a:solidFill>
              <a:srgbClr val="CC2210"/>
            </a:solidFill>
            <a:prstDash val="solid"/>
            <a:round/>
            <a:headEnd type="none" w="med" len="med"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69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746125" y="996950"/>
            <a:ext cx="11118850" cy="11572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230505" marR="0" lvl="0" indent="-230505" algn="l" defTabSz="914400" rtl="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lang="zh-CN" sz="30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加固目的：提高生土墙体承载力与抗倒塌能力；修复墙体局部出现的裂缝、剥落等缺陷</a:t>
            </a:r>
            <a:endParaRPr lang="zh-CN" sz="3000" strike="noStrike" spc="-100" noProof="1">
              <a:ln>
                <a:noFill/>
              </a:ln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  <p:sp>
        <p:nvSpPr>
          <p:cNvPr id="58371" name="标题 1"/>
          <p:cNvSpPr>
            <a:spLocks noGrp="1"/>
          </p:cNvSpPr>
          <p:nvPr>
            <p:ph type="title"/>
          </p:nvPr>
        </p:nvSpPr>
        <p:spPr>
          <a:xfrm>
            <a:off x="384175" y="309563"/>
            <a:ext cx="11144250" cy="746125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3.4 生土墙体加固与修复</a:t>
            </a:r>
            <a:endParaRPr lang="zh-CN" altLang="en-US" sz="3600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58372" name="矩形 6"/>
          <p:cNvSpPr/>
          <p:nvPr/>
        </p:nvSpPr>
        <p:spPr>
          <a:xfrm>
            <a:off x="3579813" y="6046788"/>
            <a:ext cx="3179762" cy="552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0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砂浆面层加固</a:t>
            </a:r>
            <a:endParaRPr lang="zh-CN" altLang="en-US" sz="3000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pic>
        <p:nvPicPr>
          <p:cNvPr id="58373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5450" y="2246313"/>
            <a:ext cx="2686050" cy="4032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4" name="Picture 7" descr="IMG_29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25" y="1752600"/>
            <a:ext cx="4506913" cy="2246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5" name="Picture 8" descr="IMG_33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925" y="4144963"/>
            <a:ext cx="4516438" cy="2454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746125" y="996950"/>
            <a:ext cx="3571875" cy="5683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230505" marR="0" lvl="0" indent="-230505" algn="l" defTabSz="914400" rtl="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lang="zh-CN" sz="30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裂缝修复</a:t>
            </a:r>
            <a:endParaRPr lang="zh-CN" sz="3000" strike="noStrike" spc="-100" noProof="1">
              <a:ln>
                <a:noFill/>
              </a:ln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  <p:sp>
        <p:nvSpPr>
          <p:cNvPr id="59395" name="标题 1"/>
          <p:cNvSpPr>
            <a:spLocks noGrp="1"/>
          </p:cNvSpPr>
          <p:nvPr>
            <p:ph type="title"/>
          </p:nvPr>
        </p:nvSpPr>
        <p:spPr>
          <a:xfrm>
            <a:off x="384175" y="309563"/>
            <a:ext cx="11144250" cy="746125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3.4 生土墙体加固与修复</a:t>
            </a:r>
            <a:endParaRPr lang="zh-CN" altLang="en-US" sz="3600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770688" y="996950"/>
            <a:ext cx="4529138" cy="175260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fontAlgn="base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zh-CN" altLang="en-US" sz="300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Times New Roman" panose="02020603050405020304"/>
              </a:rPr>
              <a:t>裂缝宽度较小时，可采用水泥浆、石膏浆或水玻璃等材料灌缝处理</a:t>
            </a:r>
            <a:endParaRPr kumimoji="0" lang="zh-CN" altLang="en-US" sz="300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Times New Roman" panose="02020603050405020304"/>
            </a:endParaRPr>
          </a:p>
        </p:txBody>
      </p:sp>
      <p:pic>
        <p:nvPicPr>
          <p:cNvPr id="38917" name="Picture 8" descr="P72101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70688" y="3030538"/>
            <a:ext cx="4346575" cy="3248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1260475" y="1717675"/>
            <a:ext cx="4387850" cy="120015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fontAlgn="base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zh-CN" altLang="en-US" sz="300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Times New Roman" panose="02020603050405020304"/>
              </a:rPr>
              <a:t>裂缝较宽时，可先采用草泥塞填处理</a:t>
            </a:r>
            <a:endParaRPr kumimoji="0" lang="zh-CN" altLang="en-US" sz="300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Times New Roman" panose="02020603050405020304"/>
            </a:endParaRPr>
          </a:p>
        </p:txBody>
      </p:sp>
      <p:pic>
        <p:nvPicPr>
          <p:cNvPr id="5939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975" y="2997200"/>
            <a:ext cx="4376738" cy="32813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7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746125" y="989013"/>
            <a:ext cx="10906125" cy="11096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230505" marR="0" lvl="0" indent="-230505" algn="l" defTabSz="914400" rtl="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lang="zh-CN" sz="30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加固目的：提高木构件与节点的承载能力与刚度，减小木构件的变形与节点转动，提高木构件的耐久性能</a:t>
            </a:r>
            <a:endParaRPr lang="zh-CN" sz="3000" strike="noStrike" spc="-100" noProof="1">
              <a:ln>
                <a:noFill/>
              </a:ln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  <p:sp>
        <p:nvSpPr>
          <p:cNvPr id="60419" name="标题 1"/>
          <p:cNvSpPr>
            <a:spLocks noGrp="1"/>
          </p:cNvSpPr>
          <p:nvPr>
            <p:ph type="title"/>
          </p:nvPr>
        </p:nvSpPr>
        <p:spPr>
          <a:xfrm>
            <a:off x="384175" y="309563"/>
            <a:ext cx="11144250" cy="67945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3.5 木构件加固与修复</a:t>
            </a:r>
            <a:endParaRPr lang="zh-CN" altLang="en-US" sz="3600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" name="内容占位符 2"/>
          <p:cNvSpPr>
            <a:spLocks noGrp="1"/>
          </p:cNvSpPr>
          <p:nvPr/>
        </p:nvSpPr>
        <p:spPr>
          <a:xfrm>
            <a:off x="746125" y="2379663"/>
            <a:ext cx="2924175" cy="35988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230505" marR="0" lvl="0" indent="-230505" algn="l" defTabSz="914400" rtl="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lang="zh-CN" sz="3000" strike="noStrike" spc="-10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干缩裂缝较大时</a:t>
            </a:r>
            <a:r>
              <a:rPr lang="zh-CN" sz="30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，可用楔状木条嵌补，并采用胶粘剂粘牢。嵌补后必须采用铁箍紧固</a:t>
            </a:r>
            <a:endParaRPr lang="zh-CN" sz="3000" strike="noStrike" spc="-100" noProof="1">
              <a:ln>
                <a:noFill/>
              </a:ln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8518525" y="2160588"/>
            <a:ext cx="2892425" cy="42624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230505" marR="0" lvl="0" indent="-230505" algn="l" defTabSz="914400" rtl="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lang="zh-CN" sz="3000" strike="noStrike" spc="-10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严重腐朽、虫蛀时</a:t>
            </a:r>
            <a:r>
              <a:rPr lang="zh-CN" sz="30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，应更换构件；</a:t>
            </a:r>
            <a:endParaRPr lang="zh-CN" sz="3000" strike="noStrike" spc="-100" noProof="1">
              <a:ln>
                <a:noFill/>
              </a:ln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  <a:p>
            <a:pPr marL="230505" marR="0" lvl="0" indent="-230505" algn="l" defTabSz="914400" rtl="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lang="zh-CN" sz="3000" strike="noStrike" spc="-10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轻微腐朽或虫蛀时</a:t>
            </a:r>
            <a:r>
              <a:rPr lang="zh-CN" sz="30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，可在表面涂刷水溶性防腐剂或油性防腐剂</a:t>
            </a:r>
            <a:endParaRPr lang="zh-CN" sz="3000" strike="noStrike" spc="-100" noProof="1">
              <a:ln>
                <a:noFill/>
              </a:ln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4532313" y="2266950"/>
            <a:ext cx="3503613" cy="6254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230505" marR="0" lvl="0" indent="-230505" algn="l" defTabSz="914400" rtl="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lang="zh-CN" sz="3000" strike="noStrike" spc="-10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木构件节点加固</a:t>
            </a:r>
            <a:endParaRPr lang="zh-CN" sz="3000" strike="noStrike" spc="-10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  <p:pic>
        <p:nvPicPr>
          <p:cNvPr id="39943" name="Picture 10" descr="DSC00951"/>
          <p:cNvPicPr>
            <a:picLocks noChangeAspect="1"/>
          </p:cNvPicPr>
          <p:nvPr/>
        </p:nvPicPr>
        <p:blipFill>
          <a:blip r:embed="rId1"/>
          <a:srcRect l="9714" t="412"/>
          <a:stretch>
            <a:fillRect/>
          </a:stretch>
        </p:blipFill>
        <p:spPr>
          <a:xfrm>
            <a:off x="4029075" y="2984500"/>
            <a:ext cx="4130675" cy="302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1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746125" y="989013"/>
            <a:ext cx="10906125" cy="6365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230505" marR="0" lvl="0" indent="-230505" algn="l" defTabSz="914400" rtl="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lang="zh-CN" sz="30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加固目的：提高混凝土构件的承载力与耐久性能</a:t>
            </a:r>
            <a:endParaRPr lang="zh-CN" sz="3000" strike="noStrike" spc="-100" noProof="1">
              <a:ln>
                <a:noFill/>
              </a:ln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  <p:sp>
        <p:nvSpPr>
          <p:cNvPr id="61443" name="标题 1"/>
          <p:cNvSpPr>
            <a:spLocks noGrp="1"/>
          </p:cNvSpPr>
          <p:nvPr>
            <p:ph type="title"/>
          </p:nvPr>
        </p:nvSpPr>
        <p:spPr>
          <a:xfrm>
            <a:off x="384175" y="309563"/>
            <a:ext cx="11144250" cy="67945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3.6 混凝土构件加固</a:t>
            </a:r>
            <a:endParaRPr lang="zh-CN" altLang="en-US" sz="3600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pic>
        <p:nvPicPr>
          <p:cNvPr id="61444" name="图片 12" descr="timg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6625" y="1712913"/>
            <a:ext cx="4805363" cy="3605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5" name="文本框 6"/>
          <p:cNvSpPr txBox="1"/>
          <p:nvPr/>
        </p:nvSpPr>
        <p:spPr>
          <a:xfrm>
            <a:off x="1878013" y="5405438"/>
            <a:ext cx="2468562" cy="5524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0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增大截面加固</a:t>
            </a:r>
            <a:endParaRPr lang="zh-CN" altLang="en-US" sz="3000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61446" name="文本框 7"/>
          <p:cNvSpPr txBox="1"/>
          <p:nvPr/>
        </p:nvSpPr>
        <p:spPr>
          <a:xfrm>
            <a:off x="7296150" y="5888038"/>
            <a:ext cx="2468563" cy="5524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0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角钢包角加固</a:t>
            </a:r>
            <a:endParaRPr lang="zh-CN" altLang="en-US" sz="3000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pic>
        <p:nvPicPr>
          <p:cNvPr id="61447" name="Picture 10"/>
          <p:cNvPicPr>
            <a:picLocks noChangeAspect="1"/>
          </p:cNvPicPr>
          <p:nvPr/>
        </p:nvPicPr>
        <p:blipFill>
          <a:blip r:embed="rId2"/>
          <a:srcRect l="3996" r="12341"/>
          <a:stretch>
            <a:fillRect/>
          </a:stretch>
        </p:blipFill>
        <p:spPr>
          <a:xfrm>
            <a:off x="6875463" y="1712913"/>
            <a:ext cx="3308350" cy="4175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5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746125" y="1479550"/>
            <a:ext cx="10906125" cy="42306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230505" marR="0" lvl="0" indent="-230505" algn="l" defTabSz="914400" rtl="0" fontAlgn="base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lang="zh-CN" sz="32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县级住建部门要组织对</a:t>
            </a:r>
            <a:r>
              <a:rPr lang="zh-CN" sz="3200" strike="noStrike" spc="-10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改造后的房屋</a:t>
            </a:r>
            <a:r>
              <a:rPr lang="zh-CN" sz="32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进行安全性认定并出具房屋安全性评定结果，具体评定工作</a:t>
            </a:r>
            <a:r>
              <a:rPr lang="zh-CN" sz="3200" strike="noStrike" spc="-10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可委托有资格的第三方机构进行</a:t>
            </a:r>
            <a:endParaRPr lang="zh-CN" sz="3200" strike="noStrike" spc="-100" noProof="1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  <a:p>
            <a:pPr marL="230505" marR="0" lvl="0" indent="-230505" algn="l" defTabSz="914400" rtl="0" fontAlgn="base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80604020202020204" pitchFamily="34" charset="0"/>
              <a:buChar char="•"/>
              <a:defRPr/>
            </a:pPr>
            <a:r>
              <a:rPr lang="zh-CN" sz="3200" strike="noStrike" spc="-100" noProof="1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住房</a:t>
            </a:r>
            <a:r>
              <a:rPr lang="zh-CN" sz="3200" strike="noStrike" spc="-10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应达到《农村住房安全性鉴定技术导则》中的“A、B级”标准</a:t>
            </a:r>
            <a:endParaRPr lang="zh-CN" sz="3200" strike="noStrike" spc="-100" noProof="1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ea"/>
              <a:sym typeface="+mn-ea"/>
            </a:endParaRPr>
          </a:p>
        </p:txBody>
      </p:sp>
      <p:sp>
        <p:nvSpPr>
          <p:cNvPr id="62467" name="标题 1"/>
          <p:cNvSpPr>
            <a:spLocks noGrp="1"/>
          </p:cNvSpPr>
          <p:nvPr>
            <p:ph type="title"/>
          </p:nvPr>
        </p:nvSpPr>
        <p:spPr>
          <a:xfrm>
            <a:off x="374650" y="608013"/>
            <a:ext cx="11144250" cy="67945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3.</a:t>
            </a:r>
            <a:r>
              <a:rPr lang="en-US" altLang="zh-CN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7</a:t>
            </a:r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改造后鉴定</a:t>
            </a:r>
            <a:endParaRPr lang="zh-CN" altLang="en-US" sz="3600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图片 1" descr="19255754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5225" y="898525"/>
            <a:ext cx="10506075" cy="5611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xfrm>
            <a:off x="374650" y="247650"/>
            <a:ext cx="11142663" cy="746125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en-US" altLang="zh-CN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1 </a:t>
            </a:r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《农村住房安全性鉴定技术导则》简介</a:t>
            </a:r>
            <a:endParaRPr lang="zh-CN" altLang="en-US" sz="3600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8195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8196" name="内容占位符 2"/>
          <p:cNvSpPr>
            <a:spLocks noGrp="1"/>
          </p:cNvSpPr>
          <p:nvPr/>
        </p:nvSpPr>
        <p:spPr>
          <a:xfrm>
            <a:off x="742950" y="5307013"/>
            <a:ext cx="2933700" cy="7080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lnSpc>
                <a:spcPct val="120000"/>
              </a:lnSpc>
            </a:pPr>
            <a:r>
              <a:rPr lang="zh-CN" altLang="en-US" sz="3200" dirty="0">
                <a:solidFill>
                  <a:srgbClr val="005490"/>
                </a:solidFill>
                <a:latin typeface="等线"/>
                <a:ea typeface="黑体" panose="02010600030101010101" pitchFamily="49" charset="-122"/>
                <a:sym typeface="等线"/>
              </a:rPr>
              <a:t>鉴定程序框图</a:t>
            </a:r>
            <a:endParaRPr lang="zh-CN" altLang="en-US" sz="3200" dirty="0">
              <a:solidFill>
                <a:srgbClr val="005490"/>
              </a:solidFill>
              <a:latin typeface="等线"/>
              <a:ea typeface="黑体" panose="02010600030101010101" pitchFamily="49" charset="-122"/>
              <a:sym typeface="等线"/>
            </a:endParaRP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7559675" y="5160963"/>
            <a:ext cx="4043363" cy="126206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lnSpc>
                <a:spcPct val="120000"/>
              </a:lnSpc>
            </a:pPr>
            <a:r>
              <a:rPr lang="zh-CN" altLang="en-US" sz="3200" dirty="0">
                <a:solidFill>
                  <a:srgbClr val="005490"/>
                </a:solidFill>
                <a:latin typeface="等线"/>
                <a:ea typeface="黑体" panose="02010600030101010101" pitchFamily="49" charset="-122"/>
                <a:sym typeface="等线"/>
              </a:rPr>
              <a:t>鉴定报告：</a:t>
            </a:r>
            <a:r>
              <a:rPr lang="zh-CN" altLang="en-US" sz="3200" dirty="0">
                <a:solidFill>
                  <a:srgbClr val="C00000"/>
                </a:solidFill>
                <a:latin typeface="等线"/>
                <a:ea typeface="黑体" panose="02010600030101010101" pitchFamily="49" charset="-122"/>
                <a:sym typeface="等线"/>
              </a:rPr>
              <a:t>表格形式或文字报告形式</a:t>
            </a:r>
            <a:endParaRPr lang="zh-CN" altLang="en-US" sz="3200" dirty="0">
              <a:solidFill>
                <a:srgbClr val="C00000"/>
              </a:solidFill>
              <a:latin typeface="等线"/>
              <a:ea typeface="黑体" panose="02010600030101010101" pitchFamily="49" charset="-122"/>
              <a:sym typeface="等线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3489" name="组合 8"/>
          <p:cNvGrpSpPr/>
          <p:nvPr/>
        </p:nvGrpSpPr>
        <p:grpSpPr>
          <a:xfrm>
            <a:off x="-88900" y="-11112"/>
            <a:ext cx="12280900" cy="2014537"/>
            <a:chOff x="-88900" y="-11906"/>
            <a:chExt cx="12280900" cy="2015241"/>
          </a:xfrm>
        </p:grpSpPr>
        <p:sp>
          <p:nvSpPr>
            <p:cNvPr id="6" name="矩形 5"/>
            <p:cNvSpPr/>
            <p:nvPr/>
          </p:nvSpPr>
          <p:spPr>
            <a:xfrm>
              <a:off x="7977188" y="-789"/>
              <a:ext cx="4214812" cy="1765916"/>
            </a:xfrm>
            <a:custGeom>
              <a:avLst/>
              <a:gdLst>
                <a:gd name="connsiteX0" fmla="*/ 0 w 4215319"/>
                <a:gd name="connsiteY0" fmla="*/ 0 h 894948"/>
                <a:gd name="connsiteX1" fmla="*/ 4215319 w 4215319"/>
                <a:gd name="connsiteY1" fmla="*/ 0 h 894948"/>
                <a:gd name="connsiteX2" fmla="*/ 4215319 w 4215319"/>
                <a:gd name="connsiteY2" fmla="*/ 894948 h 894948"/>
                <a:gd name="connsiteX3" fmla="*/ 0 w 4215319"/>
                <a:gd name="connsiteY3" fmla="*/ 894948 h 894948"/>
                <a:gd name="connsiteX4" fmla="*/ 0 w 4215319"/>
                <a:gd name="connsiteY4" fmla="*/ 0 h 894948"/>
                <a:gd name="connsiteX0-1" fmla="*/ 0 w 4215319"/>
                <a:gd name="connsiteY0-2" fmla="*/ 0 h 1361876"/>
                <a:gd name="connsiteX1-3" fmla="*/ 4215319 w 4215319"/>
                <a:gd name="connsiteY1-4" fmla="*/ 0 h 1361876"/>
                <a:gd name="connsiteX2-5" fmla="*/ 4215319 w 4215319"/>
                <a:gd name="connsiteY2-6" fmla="*/ 1361876 h 1361876"/>
                <a:gd name="connsiteX3-7" fmla="*/ 0 w 4215319"/>
                <a:gd name="connsiteY3-8" fmla="*/ 894948 h 1361876"/>
                <a:gd name="connsiteX4-9" fmla="*/ 0 w 4215319"/>
                <a:gd name="connsiteY4-10" fmla="*/ 0 h 13618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215319" h="1361876">
                  <a:moveTo>
                    <a:pt x="0" y="0"/>
                  </a:moveTo>
                  <a:lnTo>
                    <a:pt x="4215319" y="0"/>
                  </a:lnTo>
                  <a:lnTo>
                    <a:pt x="4215319" y="1361876"/>
                  </a:lnTo>
                  <a:lnTo>
                    <a:pt x="0" y="8949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8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直角三角形 4"/>
            <p:cNvSpPr/>
            <p:nvPr/>
          </p:nvSpPr>
          <p:spPr>
            <a:xfrm rot="10800000">
              <a:off x="-88900" y="-11906"/>
              <a:ext cx="12280900" cy="2015241"/>
            </a:xfrm>
            <a:custGeom>
              <a:avLst/>
              <a:gdLst>
                <a:gd name="connsiteX0" fmla="*/ 0 w 3822971"/>
                <a:gd name="connsiteY0" fmla="*/ 1167319 h 1167319"/>
                <a:gd name="connsiteX1" fmla="*/ 0 w 3822971"/>
                <a:gd name="connsiteY1" fmla="*/ 0 h 1167319"/>
                <a:gd name="connsiteX2" fmla="*/ 3822971 w 3822971"/>
                <a:gd name="connsiteY2" fmla="*/ 1167319 h 1167319"/>
                <a:gd name="connsiteX3" fmla="*/ 0 w 3822971"/>
                <a:gd name="connsiteY3" fmla="*/ 1167319 h 1167319"/>
                <a:gd name="connsiteX0-1" fmla="*/ 0 w 12179031"/>
                <a:gd name="connsiteY0-2" fmla="*/ 0 h 1225685"/>
                <a:gd name="connsiteX1-3" fmla="*/ 8356060 w 12179031"/>
                <a:gd name="connsiteY1-4" fmla="*/ 58366 h 1225685"/>
                <a:gd name="connsiteX2-5" fmla="*/ 12179031 w 12179031"/>
                <a:gd name="connsiteY2-6" fmla="*/ 1225685 h 1225685"/>
                <a:gd name="connsiteX3-7" fmla="*/ 0 w 12179031"/>
                <a:gd name="connsiteY3-8" fmla="*/ 0 h 1225685"/>
                <a:gd name="connsiteX0-9" fmla="*/ 0 w 12179031"/>
                <a:gd name="connsiteY0-10" fmla="*/ 612842 h 1838527"/>
                <a:gd name="connsiteX1-11" fmla="*/ 1 w 12179031"/>
                <a:gd name="connsiteY1-12" fmla="*/ 0 h 1838527"/>
                <a:gd name="connsiteX2-13" fmla="*/ 12179031 w 12179031"/>
                <a:gd name="connsiteY2-14" fmla="*/ 1838527 h 1838527"/>
                <a:gd name="connsiteX3-15" fmla="*/ 0 w 12179031"/>
                <a:gd name="connsiteY3-16" fmla="*/ 612842 h 1838527"/>
                <a:gd name="connsiteX0-17" fmla="*/ 0 w 12267836"/>
                <a:gd name="connsiteY0-18" fmla="*/ 612842 h 1677218"/>
                <a:gd name="connsiteX1-19" fmla="*/ 1 w 12267836"/>
                <a:gd name="connsiteY1-20" fmla="*/ 0 h 1677218"/>
                <a:gd name="connsiteX2-21" fmla="*/ 12267836 w 12267836"/>
                <a:gd name="connsiteY2-22" fmla="*/ 1677218 h 1677218"/>
                <a:gd name="connsiteX3-23" fmla="*/ 0 w 12267836"/>
                <a:gd name="connsiteY3-24" fmla="*/ 612842 h 1677218"/>
                <a:gd name="connsiteX0-25" fmla="*/ 0 w 12267836"/>
                <a:gd name="connsiteY0-26" fmla="*/ 612842 h 1706437"/>
                <a:gd name="connsiteX1-27" fmla="*/ 1 w 12267836"/>
                <a:gd name="connsiteY1-28" fmla="*/ 0 h 1706437"/>
                <a:gd name="connsiteX2-29" fmla="*/ 12267836 w 12267836"/>
                <a:gd name="connsiteY2-30" fmla="*/ 1706437 h 1706437"/>
                <a:gd name="connsiteX3-31" fmla="*/ 0 w 12267836"/>
                <a:gd name="connsiteY3-32" fmla="*/ 612842 h 17064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267836" h="1706437">
                  <a:moveTo>
                    <a:pt x="0" y="612842"/>
                  </a:moveTo>
                  <a:cubicBezTo>
                    <a:pt x="0" y="408561"/>
                    <a:pt x="1" y="204281"/>
                    <a:pt x="1" y="0"/>
                  </a:cubicBezTo>
                  <a:lnTo>
                    <a:pt x="12267836" y="1706437"/>
                  </a:lnTo>
                  <a:cubicBezTo>
                    <a:pt x="8208159" y="1297875"/>
                    <a:pt x="4059677" y="1021404"/>
                    <a:pt x="0" y="612842"/>
                  </a:cubicBezTo>
                  <a:close/>
                </a:path>
              </a:pathLst>
            </a:custGeom>
            <a:solidFill>
              <a:srgbClr val="00AD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8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" name="直角三角形 2"/>
            <p:cNvSpPr/>
            <p:nvPr/>
          </p:nvSpPr>
          <p:spPr>
            <a:xfrm rot="10800000">
              <a:off x="0" y="-789"/>
              <a:ext cx="8948738" cy="1016355"/>
            </a:xfrm>
            <a:custGeom>
              <a:avLst/>
              <a:gdLst>
                <a:gd name="connsiteX0" fmla="*/ 0 w 8949447"/>
                <a:gd name="connsiteY0" fmla="*/ 943583 h 943583"/>
                <a:gd name="connsiteX1" fmla="*/ 0 w 8949447"/>
                <a:gd name="connsiteY1" fmla="*/ 0 h 943583"/>
                <a:gd name="connsiteX2" fmla="*/ 8949447 w 8949447"/>
                <a:gd name="connsiteY2" fmla="*/ 943583 h 943583"/>
                <a:gd name="connsiteX3" fmla="*/ 0 w 8949447"/>
                <a:gd name="connsiteY3" fmla="*/ 943583 h 943583"/>
                <a:gd name="connsiteX0-1" fmla="*/ 0 w 8949447"/>
                <a:gd name="connsiteY0-2" fmla="*/ 992221 h 992221"/>
                <a:gd name="connsiteX1-3" fmla="*/ 1147863 w 8949447"/>
                <a:gd name="connsiteY1-4" fmla="*/ 0 h 992221"/>
                <a:gd name="connsiteX2-5" fmla="*/ 8949447 w 8949447"/>
                <a:gd name="connsiteY2-6" fmla="*/ 992221 h 992221"/>
                <a:gd name="connsiteX3-7" fmla="*/ 0 w 8949447"/>
                <a:gd name="connsiteY3-8" fmla="*/ 992221 h 992221"/>
                <a:gd name="connsiteX0-9" fmla="*/ 0 w 8949447"/>
                <a:gd name="connsiteY0-10" fmla="*/ 894945 h 894945"/>
                <a:gd name="connsiteX1-11" fmla="*/ 1021404 w 8949447"/>
                <a:gd name="connsiteY1-12" fmla="*/ 0 h 894945"/>
                <a:gd name="connsiteX2-13" fmla="*/ 8949447 w 8949447"/>
                <a:gd name="connsiteY2-14" fmla="*/ 894945 h 894945"/>
                <a:gd name="connsiteX3-15" fmla="*/ 0 w 8949447"/>
                <a:gd name="connsiteY3-16" fmla="*/ 894945 h 89494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949447" h="894945">
                  <a:moveTo>
                    <a:pt x="0" y="894945"/>
                  </a:moveTo>
                  <a:lnTo>
                    <a:pt x="1021404" y="0"/>
                  </a:lnTo>
                  <a:lnTo>
                    <a:pt x="8949447" y="894945"/>
                  </a:lnTo>
                  <a:lnTo>
                    <a:pt x="0" y="894945"/>
                  </a:lnTo>
                  <a:close/>
                </a:path>
              </a:pathLst>
            </a:custGeom>
            <a:solidFill>
              <a:srgbClr val="009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8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流程图: 摘录 6"/>
            <p:cNvSpPr/>
            <p:nvPr/>
          </p:nvSpPr>
          <p:spPr>
            <a:xfrm rot="5400000">
              <a:off x="714931" y="-715719"/>
              <a:ext cx="1362550" cy="2792413"/>
            </a:xfrm>
            <a:custGeom>
              <a:avLst/>
              <a:gdLst>
                <a:gd name="connsiteX0" fmla="*/ 0 w 10000"/>
                <a:gd name="connsiteY0" fmla="*/ 10000 h 10000"/>
                <a:gd name="connsiteX1" fmla="*/ 5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0-1" fmla="*/ 0 w 10000"/>
                <a:gd name="connsiteY0-2" fmla="*/ 16020 h 16020"/>
                <a:gd name="connsiteX1-3" fmla="*/ 3500 w 10000"/>
                <a:gd name="connsiteY1-4" fmla="*/ 0 h 16020"/>
                <a:gd name="connsiteX2-5" fmla="*/ 10000 w 10000"/>
                <a:gd name="connsiteY2-6" fmla="*/ 16020 h 16020"/>
                <a:gd name="connsiteX3-7" fmla="*/ 0 w 10000"/>
                <a:gd name="connsiteY3-8" fmla="*/ 16020 h 16020"/>
                <a:gd name="connsiteX0-9" fmla="*/ 0 w 10000"/>
                <a:gd name="connsiteY0-10" fmla="*/ 14428 h 14428"/>
                <a:gd name="connsiteX1-11" fmla="*/ 3214 w 10000"/>
                <a:gd name="connsiteY1-12" fmla="*/ 0 h 14428"/>
                <a:gd name="connsiteX2-13" fmla="*/ 10000 w 10000"/>
                <a:gd name="connsiteY2-14" fmla="*/ 14428 h 14428"/>
                <a:gd name="connsiteX3-15" fmla="*/ 0 w 10000"/>
                <a:gd name="connsiteY3-16" fmla="*/ 14428 h 14428"/>
                <a:gd name="connsiteX0-17" fmla="*/ 0 w 10000"/>
                <a:gd name="connsiteY0-18" fmla="*/ 14279 h 14279"/>
                <a:gd name="connsiteX1-19" fmla="*/ 3143 w 10000"/>
                <a:gd name="connsiteY1-20" fmla="*/ 0 h 14279"/>
                <a:gd name="connsiteX2-21" fmla="*/ 10000 w 10000"/>
                <a:gd name="connsiteY2-22" fmla="*/ 14279 h 14279"/>
                <a:gd name="connsiteX3-23" fmla="*/ 0 w 10000"/>
                <a:gd name="connsiteY3-24" fmla="*/ 14279 h 14279"/>
                <a:gd name="connsiteX0-25" fmla="*/ 0 w 10000"/>
                <a:gd name="connsiteY0-26" fmla="*/ 14279 h 14279"/>
                <a:gd name="connsiteX1-27" fmla="*/ 3072 w 10000"/>
                <a:gd name="connsiteY1-28" fmla="*/ 0 h 14279"/>
                <a:gd name="connsiteX2-29" fmla="*/ 10000 w 10000"/>
                <a:gd name="connsiteY2-30" fmla="*/ 14279 h 14279"/>
                <a:gd name="connsiteX3-31" fmla="*/ 0 w 10000"/>
                <a:gd name="connsiteY3-32" fmla="*/ 14279 h 142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000" h="14279">
                  <a:moveTo>
                    <a:pt x="0" y="14279"/>
                  </a:moveTo>
                  <a:lnTo>
                    <a:pt x="3072" y="0"/>
                  </a:lnTo>
                  <a:lnTo>
                    <a:pt x="10000" y="14279"/>
                  </a:lnTo>
                  <a:lnTo>
                    <a:pt x="0" y="142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8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-19050" y="418457"/>
              <a:ext cx="2986088" cy="1245034"/>
            </a:xfrm>
            <a:custGeom>
              <a:avLst/>
              <a:gdLst>
                <a:gd name="connsiteX0" fmla="*/ 0 w 3210127"/>
                <a:gd name="connsiteY0" fmla="*/ 0 h 632298"/>
                <a:gd name="connsiteX1" fmla="*/ 3210127 w 3210127"/>
                <a:gd name="connsiteY1" fmla="*/ 0 h 632298"/>
                <a:gd name="connsiteX2" fmla="*/ 3210127 w 3210127"/>
                <a:gd name="connsiteY2" fmla="*/ 632298 h 632298"/>
                <a:gd name="connsiteX3" fmla="*/ 0 w 3210127"/>
                <a:gd name="connsiteY3" fmla="*/ 632298 h 632298"/>
                <a:gd name="connsiteX4" fmla="*/ 0 w 3210127"/>
                <a:gd name="connsiteY4" fmla="*/ 0 h 632298"/>
                <a:gd name="connsiteX0-1" fmla="*/ 0 w 3210127"/>
                <a:gd name="connsiteY0-2" fmla="*/ 933855 h 1566153"/>
                <a:gd name="connsiteX1-3" fmla="*/ 2830749 w 3210127"/>
                <a:gd name="connsiteY1-4" fmla="*/ 0 h 1566153"/>
                <a:gd name="connsiteX2-5" fmla="*/ 3210127 w 3210127"/>
                <a:gd name="connsiteY2-6" fmla="*/ 1566153 h 1566153"/>
                <a:gd name="connsiteX3-7" fmla="*/ 0 w 3210127"/>
                <a:gd name="connsiteY3-8" fmla="*/ 1566153 h 1566153"/>
                <a:gd name="connsiteX4-9" fmla="*/ 0 w 3210127"/>
                <a:gd name="connsiteY4-10" fmla="*/ 933855 h 1566153"/>
                <a:gd name="connsiteX0-11" fmla="*/ 0 w 2986391"/>
                <a:gd name="connsiteY0-12" fmla="*/ 933855 h 1566153"/>
                <a:gd name="connsiteX1-13" fmla="*/ 2830749 w 2986391"/>
                <a:gd name="connsiteY1-14" fmla="*/ 0 h 1566153"/>
                <a:gd name="connsiteX2-15" fmla="*/ 2986391 w 2986391"/>
                <a:gd name="connsiteY2-16" fmla="*/ 38911 h 1566153"/>
                <a:gd name="connsiteX3-17" fmla="*/ 0 w 2986391"/>
                <a:gd name="connsiteY3-18" fmla="*/ 1566153 h 1566153"/>
                <a:gd name="connsiteX4-19" fmla="*/ 0 w 2986391"/>
                <a:gd name="connsiteY4-20" fmla="*/ 933855 h 1566153"/>
                <a:gd name="connsiteX0-21" fmla="*/ 19455 w 3005846"/>
                <a:gd name="connsiteY0-22" fmla="*/ 933855 h 1235412"/>
                <a:gd name="connsiteX1-23" fmla="*/ 2850204 w 3005846"/>
                <a:gd name="connsiteY1-24" fmla="*/ 0 h 1235412"/>
                <a:gd name="connsiteX2-25" fmla="*/ 3005846 w 3005846"/>
                <a:gd name="connsiteY2-26" fmla="*/ 38911 h 1235412"/>
                <a:gd name="connsiteX3-27" fmla="*/ 0 w 3005846"/>
                <a:gd name="connsiteY3-28" fmla="*/ 1235412 h 1235412"/>
                <a:gd name="connsiteX4-29" fmla="*/ 19455 w 3005846"/>
                <a:gd name="connsiteY4-30" fmla="*/ 933855 h 1235412"/>
                <a:gd name="connsiteX0-31" fmla="*/ 19455 w 2947480"/>
                <a:gd name="connsiteY0-32" fmla="*/ 933855 h 1235412"/>
                <a:gd name="connsiteX1-33" fmla="*/ 2850204 w 2947480"/>
                <a:gd name="connsiteY1-34" fmla="*/ 0 h 1235412"/>
                <a:gd name="connsiteX2-35" fmla="*/ 2947480 w 2947480"/>
                <a:gd name="connsiteY2-36" fmla="*/ 38911 h 1235412"/>
                <a:gd name="connsiteX3-37" fmla="*/ 0 w 2947480"/>
                <a:gd name="connsiteY3-38" fmla="*/ 1235412 h 1235412"/>
                <a:gd name="connsiteX4-39" fmla="*/ 19455 w 2947480"/>
                <a:gd name="connsiteY4-40" fmla="*/ 933855 h 1235412"/>
                <a:gd name="connsiteX0-41" fmla="*/ 19455 w 2947480"/>
                <a:gd name="connsiteY0-42" fmla="*/ 933855 h 1235412"/>
                <a:gd name="connsiteX1-43" fmla="*/ 2821021 w 2947480"/>
                <a:gd name="connsiteY1-44" fmla="*/ 0 h 1235412"/>
                <a:gd name="connsiteX2-45" fmla="*/ 2947480 w 2947480"/>
                <a:gd name="connsiteY2-46" fmla="*/ 38911 h 1235412"/>
                <a:gd name="connsiteX3-47" fmla="*/ 0 w 2947480"/>
                <a:gd name="connsiteY3-48" fmla="*/ 1235412 h 1235412"/>
                <a:gd name="connsiteX4-49" fmla="*/ 19455 w 2947480"/>
                <a:gd name="connsiteY4-50" fmla="*/ 933855 h 1235412"/>
                <a:gd name="connsiteX0-51" fmla="*/ 19455 w 2966935"/>
                <a:gd name="connsiteY0-52" fmla="*/ 933855 h 1235412"/>
                <a:gd name="connsiteX1-53" fmla="*/ 2821021 w 2966935"/>
                <a:gd name="connsiteY1-54" fmla="*/ 0 h 1235412"/>
                <a:gd name="connsiteX2-55" fmla="*/ 2966935 w 2966935"/>
                <a:gd name="connsiteY2-56" fmla="*/ 29184 h 1235412"/>
                <a:gd name="connsiteX3-57" fmla="*/ 0 w 2966935"/>
                <a:gd name="connsiteY3-58" fmla="*/ 1235412 h 1235412"/>
                <a:gd name="connsiteX4-59" fmla="*/ 19455 w 2966935"/>
                <a:gd name="connsiteY4-60" fmla="*/ 933855 h 1235412"/>
                <a:gd name="connsiteX0-61" fmla="*/ 19455 w 2966935"/>
                <a:gd name="connsiteY0-62" fmla="*/ 933855 h 1235412"/>
                <a:gd name="connsiteX1-63" fmla="*/ 2786515 w 2966935"/>
                <a:gd name="connsiteY1-64" fmla="*/ 0 h 1235412"/>
                <a:gd name="connsiteX2-65" fmla="*/ 2966935 w 2966935"/>
                <a:gd name="connsiteY2-66" fmla="*/ 29184 h 1235412"/>
                <a:gd name="connsiteX3-67" fmla="*/ 0 w 2966935"/>
                <a:gd name="connsiteY3-68" fmla="*/ 1235412 h 1235412"/>
                <a:gd name="connsiteX4-69" fmla="*/ 19455 w 2966935"/>
                <a:gd name="connsiteY4-70" fmla="*/ 933855 h 1235412"/>
                <a:gd name="connsiteX0-71" fmla="*/ 19455 w 2966935"/>
                <a:gd name="connsiteY0-72" fmla="*/ 943380 h 1244937"/>
                <a:gd name="connsiteX1-73" fmla="*/ 2803183 w 2966935"/>
                <a:gd name="connsiteY1-74" fmla="*/ 0 h 1244937"/>
                <a:gd name="connsiteX2-75" fmla="*/ 2966935 w 2966935"/>
                <a:gd name="connsiteY2-76" fmla="*/ 38709 h 1244937"/>
                <a:gd name="connsiteX3-77" fmla="*/ 0 w 2966935"/>
                <a:gd name="connsiteY3-78" fmla="*/ 1244937 h 1244937"/>
                <a:gd name="connsiteX4-79" fmla="*/ 19455 w 2966935"/>
                <a:gd name="connsiteY4-80" fmla="*/ 943380 h 1244937"/>
                <a:gd name="connsiteX0-81" fmla="*/ 19455 w 2985985"/>
                <a:gd name="connsiteY0-82" fmla="*/ 943380 h 1244937"/>
                <a:gd name="connsiteX1-83" fmla="*/ 2803183 w 2985985"/>
                <a:gd name="connsiteY1-84" fmla="*/ 0 h 1244937"/>
                <a:gd name="connsiteX2-85" fmla="*/ 2985985 w 2985985"/>
                <a:gd name="connsiteY2-86" fmla="*/ 29184 h 1244937"/>
                <a:gd name="connsiteX3-87" fmla="*/ 0 w 2985985"/>
                <a:gd name="connsiteY3-88" fmla="*/ 1244937 h 1244937"/>
                <a:gd name="connsiteX4-89" fmla="*/ 19455 w 2985985"/>
                <a:gd name="connsiteY4-90" fmla="*/ 943380 h 12449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985985" h="1244937">
                  <a:moveTo>
                    <a:pt x="19455" y="943380"/>
                  </a:moveTo>
                  <a:lnTo>
                    <a:pt x="2803183" y="0"/>
                  </a:lnTo>
                  <a:lnTo>
                    <a:pt x="2985985" y="29184"/>
                  </a:lnTo>
                  <a:lnTo>
                    <a:pt x="0" y="1244937"/>
                  </a:lnTo>
                  <a:lnTo>
                    <a:pt x="19455" y="94338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8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63495" name="文本框 25"/>
          <p:cNvSpPr txBox="1"/>
          <p:nvPr/>
        </p:nvSpPr>
        <p:spPr>
          <a:xfrm>
            <a:off x="2352675" y="2663825"/>
            <a:ext cx="7934325" cy="1338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54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汇报结束，谢谢！</a:t>
            </a:r>
            <a:endParaRPr lang="zh-CN" altLang="en-US" sz="5400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6349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标题 1"/>
          <p:cNvSpPr>
            <a:spLocks noGrp="1"/>
          </p:cNvSpPr>
          <p:nvPr>
            <p:ph type="title"/>
          </p:nvPr>
        </p:nvSpPr>
        <p:spPr>
          <a:xfrm>
            <a:off x="374650" y="247650"/>
            <a:ext cx="11142663" cy="746125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en-US" altLang="zh-CN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1 </a:t>
            </a:r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《农村住房安全性鉴定技术导则》简介</a:t>
            </a:r>
            <a:endParaRPr lang="zh-CN" altLang="en-US" sz="3600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9218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9219" name="内容占位符 2"/>
          <p:cNvSpPr>
            <a:spLocks noGrp="1"/>
          </p:cNvSpPr>
          <p:nvPr/>
        </p:nvSpPr>
        <p:spPr>
          <a:xfrm>
            <a:off x="765175" y="993775"/>
            <a:ext cx="10944225" cy="186848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228600" indent="-228600">
              <a:lnSpc>
                <a:spcPct val="120000"/>
              </a:lnSpc>
              <a:spcAft>
                <a:spcPts val="1200"/>
              </a:spcAft>
              <a:buChar char="•"/>
            </a:pPr>
            <a:r>
              <a:rPr lang="zh-CN" altLang="en-US" sz="3200" dirty="0">
                <a:latin typeface="等线"/>
                <a:ea typeface="黑体" panose="02010600030101010101" pitchFamily="49" charset="-122"/>
                <a:sym typeface="等线"/>
              </a:rPr>
              <a:t>农村住房安全性鉴定</a:t>
            </a:r>
            <a:r>
              <a:rPr lang="zh-CN" altLang="en-US" sz="3200" dirty="0">
                <a:solidFill>
                  <a:srgbClr val="C00000"/>
                </a:solidFill>
                <a:latin typeface="等线"/>
                <a:ea typeface="黑体" panose="02010600030101010101" pitchFamily="49" charset="-122"/>
                <a:sym typeface="等线"/>
              </a:rPr>
              <a:t>分两阶段进行</a:t>
            </a:r>
            <a:r>
              <a:rPr lang="zh-CN" altLang="en-US" sz="3200" dirty="0">
                <a:latin typeface="等线"/>
                <a:ea typeface="黑体" panose="02010600030101010101" pitchFamily="49" charset="-122"/>
                <a:sym typeface="等线"/>
              </a:rPr>
              <a:t>，</a:t>
            </a:r>
            <a:r>
              <a:rPr lang="zh-CN" altLang="en-US" sz="3200" dirty="0">
                <a:solidFill>
                  <a:srgbClr val="C00000"/>
                </a:solidFill>
                <a:latin typeface="等线"/>
                <a:ea typeface="黑体" panose="02010600030101010101" pitchFamily="49" charset="-122"/>
                <a:sym typeface="等线"/>
              </a:rPr>
              <a:t>第一阶段</a:t>
            </a:r>
            <a:r>
              <a:rPr lang="zh-CN" altLang="en-US" sz="3200" dirty="0">
                <a:latin typeface="等线"/>
                <a:ea typeface="黑体" panose="02010600030101010101" pitchFamily="49" charset="-122"/>
                <a:sym typeface="等线"/>
              </a:rPr>
              <a:t>为</a:t>
            </a:r>
            <a:r>
              <a:rPr lang="zh-CN" altLang="en-US" sz="3200" dirty="0">
                <a:solidFill>
                  <a:srgbClr val="005490"/>
                </a:solidFill>
                <a:latin typeface="等线"/>
                <a:ea typeface="黑体" panose="02010600030101010101" pitchFamily="49" charset="-122"/>
                <a:sym typeface="等线"/>
              </a:rPr>
              <a:t>场地安全性鉴定</a:t>
            </a:r>
            <a:r>
              <a:rPr lang="zh-CN" altLang="en-US" sz="3200" dirty="0">
                <a:latin typeface="等线"/>
                <a:ea typeface="黑体" panose="02010600030101010101" pitchFamily="49" charset="-122"/>
                <a:sym typeface="等线"/>
              </a:rPr>
              <a:t>。场地是否存在重大安全隐患，</a:t>
            </a:r>
            <a:r>
              <a:rPr lang="zh-CN" altLang="en-US" sz="3200" dirty="0">
                <a:solidFill>
                  <a:srgbClr val="005490"/>
                </a:solidFill>
                <a:latin typeface="等线"/>
                <a:ea typeface="黑体" panose="02010600030101010101" pitchFamily="49" charset="-122"/>
                <a:sym typeface="等线"/>
              </a:rPr>
              <a:t>以自然资源部门出具的评估结果和建议为准</a:t>
            </a:r>
            <a:endParaRPr lang="zh-CN" altLang="en-US" sz="3200" dirty="0">
              <a:solidFill>
                <a:srgbClr val="005490"/>
              </a:solidFill>
              <a:latin typeface="等线"/>
              <a:ea typeface="黑体" panose="02010600030101010101" pitchFamily="49" charset="-122"/>
              <a:sym typeface="等线"/>
            </a:endParaRPr>
          </a:p>
        </p:txBody>
      </p:sp>
      <p:pic>
        <p:nvPicPr>
          <p:cNvPr id="10244" name="图片 1" descr="IMG_17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6313" y="2908300"/>
            <a:ext cx="5437187" cy="3636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内容占位符 2"/>
          <p:cNvSpPr>
            <a:spLocks noGrp="1"/>
          </p:cNvSpPr>
          <p:nvPr/>
        </p:nvSpPr>
        <p:spPr>
          <a:xfrm>
            <a:off x="6491288" y="2935288"/>
            <a:ext cx="5160962" cy="342106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228600" indent="-228600">
              <a:lnSpc>
                <a:spcPct val="120000"/>
              </a:lnSpc>
              <a:buChar char="•"/>
            </a:pPr>
            <a:r>
              <a:rPr lang="zh-CN" altLang="en-US" sz="2800" dirty="0">
                <a:solidFill>
                  <a:srgbClr val="005490"/>
                </a:solidFill>
                <a:latin typeface="等线"/>
                <a:ea typeface="黑体" panose="02010600030101010101" pitchFamily="49" charset="-122"/>
              </a:rPr>
              <a:t>建议：咨询属地政府群测群防人员，确定房屋场地是否处于“地质灾害隐患点”？</a:t>
            </a:r>
            <a:endParaRPr lang="zh-CN" altLang="en-US" sz="2800" dirty="0">
              <a:solidFill>
                <a:srgbClr val="C00000"/>
              </a:solidFill>
              <a:latin typeface="等线"/>
              <a:ea typeface="黑体" panose="02010600030101010101" pitchFamily="49" charset="-122"/>
            </a:endParaRPr>
          </a:p>
          <a:p>
            <a:pPr marL="228600" indent="-228600">
              <a:lnSpc>
                <a:spcPct val="120000"/>
              </a:lnSpc>
              <a:spcBef>
                <a:spcPts val="1200"/>
              </a:spcBef>
              <a:buChar char="•"/>
            </a:pPr>
            <a:r>
              <a:rPr lang="zh-CN" altLang="en-US" sz="2800" dirty="0">
                <a:solidFill>
                  <a:srgbClr val="C00000"/>
                </a:solidFill>
                <a:latin typeface="等线"/>
                <a:ea typeface="黑体" panose="02010600030101010101" pitchFamily="49" charset="-122"/>
              </a:rPr>
              <a:t>是：直接判为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D</a:t>
            </a:r>
            <a:r>
              <a:rPr lang="zh-CN" altLang="en-US" sz="2800" dirty="0">
                <a:solidFill>
                  <a:srgbClr val="C00000"/>
                </a:solidFill>
                <a:latin typeface="等线"/>
                <a:ea typeface="黑体" panose="02010600030101010101" pitchFamily="49" charset="-122"/>
              </a:rPr>
              <a:t>级，提出迁址重建建议</a:t>
            </a:r>
            <a:endParaRPr lang="zh-CN" altLang="en-US" sz="2800" dirty="0">
              <a:solidFill>
                <a:srgbClr val="C00000"/>
              </a:solidFill>
              <a:latin typeface="等线"/>
              <a:ea typeface="黑体" panose="02010600030101010101" pitchFamily="49" charset="-122"/>
            </a:endParaRPr>
          </a:p>
          <a:p>
            <a:pPr marL="228600" indent="-228600">
              <a:lnSpc>
                <a:spcPct val="120000"/>
              </a:lnSpc>
              <a:buChar char="•"/>
            </a:pPr>
            <a:r>
              <a:rPr lang="zh-CN" altLang="en-US" sz="2800" dirty="0">
                <a:solidFill>
                  <a:srgbClr val="C00000"/>
                </a:solidFill>
                <a:latin typeface="等线"/>
                <a:ea typeface="黑体" panose="02010600030101010101" pitchFamily="49" charset="-122"/>
              </a:rPr>
              <a:t>否：进行第二阶段鉴定</a:t>
            </a:r>
            <a:endParaRPr lang="zh-CN" altLang="en-US" sz="2800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标题 1"/>
          <p:cNvSpPr>
            <a:spLocks noGrp="1"/>
          </p:cNvSpPr>
          <p:nvPr>
            <p:ph type="title"/>
          </p:nvPr>
        </p:nvSpPr>
        <p:spPr>
          <a:xfrm>
            <a:off x="374650" y="247650"/>
            <a:ext cx="11142663" cy="746125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en-US" altLang="zh-CN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1 </a:t>
            </a:r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《农村住房安全性鉴定技术导则》简介</a:t>
            </a:r>
            <a:endParaRPr lang="zh-CN" altLang="en-US" sz="3600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0242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0243" name="内容占位符 2"/>
          <p:cNvSpPr>
            <a:spLocks noGrp="1"/>
          </p:cNvSpPr>
          <p:nvPr/>
        </p:nvSpPr>
        <p:spPr>
          <a:xfrm>
            <a:off x="765175" y="1100138"/>
            <a:ext cx="10944225" cy="30543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228600" indent="-228600">
              <a:lnSpc>
                <a:spcPct val="120000"/>
              </a:lnSpc>
              <a:spcAft>
                <a:spcPts val="1200"/>
              </a:spcAft>
              <a:buChar char="•"/>
            </a:pPr>
            <a:r>
              <a:rPr lang="zh-CN" altLang="en-US" sz="3200" dirty="0">
                <a:solidFill>
                  <a:srgbClr val="C00000"/>
                </a:solidFill>
                <a:latin typeface="等线"/>
                <a:ea typeface="黑体" panose="02010600030101010101" pitchFamily="49" charset="-122"/>
                <a:sym typeface="等线"/>
              </a:rPr>
              <a:t>第二阶段</a:t>
            </a:r>
            <a:r>
              <a:rPr lang="zh-CN" altLang="en-US" sz="3200" dirty="0">
                <a:latin typeface="等线"/>
                <a:ea typeface="黑体" panose="02010600030101010101" pitchFamily="49" charset="-122"/>
                <a:sym typeface="等线"/>
              </a:rPr>
              <a:t>为</a:t>
            </a:r>
            <a:r>
              <a:rPr lang="zh-CN" altLang="en-US" sz="3200" dirty="0">
                <a:solidFill>
                  <a:srgbClr val="005490"/>
                </a:solidFill>
                <a:latin typeface="等线"/>
                <a:ea typeface="黑体" panose="02010600030101010101" pitchFamily="49" charset="-122"/>
                <a:sym typeface="等线"/>
              </a:rPr>
              <a:t>房屋组成部分</a:t>
            </a:r>
            <a:r>
              <a:rPr lang="zh-CN" altLang="en-US" sz="3200" dirty="0">
                <a:latin typeface="等线"/>
                <a:ea typeface="黑体" panose="02010600030101010101" pitchFamily="49" charset="-122"/>
                <a:sym typeface="等线"/>
              </a:rPr>
              <a:t>危险程度鉴定、</a:t>
            </a:r>
            <a:r>
              <a:rPr lang="zh-CN" altLang="en-US" sz="3200" dirty="0">
                <a:solidFill>
                  <a:srgbClr val="005490"/>
                </a:solidFill>
                <a:latin typeface="等线"/>
                <a:ea typeface="黑体" panose="02010600030101010101" pitchFamily="49" charset="-122"/>
                <a:sym typeface="等线"/>
              </a:rPr>
              <a:t>房屋整体危险程度</a:t>
            </a:r>
            <a:r>
              <a:rPr lang="zh-CN" altLang="en-US" sz="3200" dirty="0">
                <a:latin typeface="等线"/>
                <a:ea typeface="黑体" panose="02010600030101010101" pitchFamily="49" charset="-122"/>
                <a:sym typeface="等线"/>
              </a:rPr>
              <a:t>鉴定和</a:t>
            </a:r>
            <a:r>
              <a:rPr lang="zh-CN" altLang="en-US" sz="3200" dirty="0">
                <a:solidFill>
                  <a:srgbClr val="005490"/>
                </a:solidFill>
                <a:latin typeface="等线"/>
                <a:ea typeface="黑体" panose="02010600030101010101" pitchFamily="49" charset="-122"/>
                <a:sym typeface="等线"/>
              </a:rPr>
              <a:t>防灾措施</a:t>
            </a:r>
            <a:r>
              <a:rPr lang="zh-CN" altLang="en-US" sz="3200" dirty="0">
                <a:latin typeface="等线"/>
                <a:ea typeface="黑体" panose="02010600030101010101" pitchFamily="49" charset="-122"/>
                <a:sym typeface="等线"/>
              </a:rPr>
              <a:t>鉴定。</a:t>
            </a:r>
            <a:r>
              <a:rPr lang="zh-CN" altLang="en-US" sz="3200" dirty="0">
                <a:solidFill>
                  <a:srgbClr val="C00000"/>
                </a:solidFill>
                <a:latin typeface="等线"/>
                <a:ea typeface="黑体" panose="02010600030101010101" pitchFamily="49" charset="-122"/>
                <a:sym typeface="等线"/>
              </a:rPr>
              <a:t>应按照先房屋外部、后房屋内部，先宏观判别、后详细评定</a:t>
            </a:r>
            <a:r>
              <a:rPr lang="zh-CN" altLang="en-US" sz="3200" dirty="0">
                <a:latin typeface="等线"/>
                <a:ea typeface="黑体" panose="02010600030101010101" pitchFamily="49" charset="-122"/>
                <a:sym typeface="等线"/>
              </a:rPr>
              <a:t>的顺序进行。</a:t>
            </a:r>
            <a:r>
              <a:rPr lang="zh-CN" altLang="en-US" sz="3200" dirty="0">
                <a:solidFill>
                  <a:srgbClr val="005490"/>
                </a:solidFill>
                <a:latin typeface="等线"/>
                <a:ea typeface="黑体" panose="02010600030101010101" pitchFamily="49" charset="-122"/>
                <a:sym typeface="等线"/>
              </a:rPr>
              <a:t>房屋外观破坏程度严重或濒于倒塌的房屋，</a:t>
            </a:r>
            <a:r>
              <a:rPr lang="zh-CN" altLang="en-US" sz="3200" dirty="0">
                <a:latin typeface="等线"/>
                <a:ea typeface="黑体" panose="02010600030101010101" pitchFamily="49" charset="-122"/>
                <a:sym typeface="等线"/>
              </a:rPr>
              <a:t>可不再对房屋内部进行检查，</a:t>
            </a:r>
            <a:r>
              <a:rPr lang="zh-CN" altLang="en-US" sz="3200" dirty="0">
                <a:solidFill>
                  <a:srgbClr val="005490"/>
                </a:solidFill>
                <a:latin typeface="等线"/>
                <a:ea typeface="黑体" panose="02010600030101010101" pitchFamily="49" charset="-122"/>
                <a:sym typeface="等线"/>
              </a:rPr>
              <a:t>直接鉴定为</a:t>
            </a:r>
            <a:r>
              <a:rPr lang="zh-CN" altLang="en-US" sz="3200" dirty="0">
                <a:solidFill>
                  <a:srgbClr val="005490"/>
                </a:solidFill>
                <a:latin typeface="Times New Roman" panose="02020603050405020304" pitchFamily="18" charset="0"/>
                <a:ea typeface="黑体" panose="02010600030101010101" pitchFamily="49" charset="-122"/>
                <a:sym typeface="等线"/>
              </a:rPr>
              <a:t>D</a:t>
            </a:r>
            <a:r>
              <a:rPr lang="zh-CN" altLang="en-US" sz="3200" dirty="0">
                <a:solidFill>
                  <a:srgbClr val="005490"/>
                </a:solidFill>
                <a:latin typeface="等线"/>
                <a:ea typeface="黑体" panose="02010600030101010101" pitchFamily="49" charset="-122"/>
                <a:sym typeface="等线"/>
              </a:rPr>
              <a:t>级</a:t>
            </a:r>
            <a:endParaRPr lang="zh-CN" altLang="en-US" sz="3200" dirty="0">
              <a:latin typeface="等线"/>
              <a:ea typeface="黑体" panose="02010600030101010101" pitchFamily="49" charset="-122"/>
              <a:sym typeface="等线"/>
            </a:endParaRPr>
          </a:p>
        </p:txBody>
      </p:sp>
      <p:sp>
        <p:nvSpPr>
          <p:cNvPr id="2" name="内容占位符 2"/>
          <p:cNvSpPr>
            <a:spLocks noGrp="1"/>
          </p:cNvSpPr>
          <p:nvPr/>
        </p:nvSpPr>
        <p:spPr>
          <a:xfrm>
            <a:off x="765175" y="4264025"/>
            <a:ext cx="10944225" cy="1905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228600" indent="-228600" fontAlgn="base">
              <a:lnSpc>
                <a:spcPct val="120000"/>
              </a:lnSpc>
              <a:spcAft>
                <a:spcPts val="0"/>
              </a:spcAft>
              <a:buChar char="•"/>
            </a:pPr>
            <a:r>
              <a:rPr lang="zh-CN" altLang="en-US" sz="3200" strike="noStrike" noProof="1" dirty="0">
                <a:solidFill>
                  <a:schemeClr val="accent1">
                    <a:lumMod val="75000"/>
                  </a:schemeClr>
                </a:solidFill>
                <a:latin typeface="等线"/>
                <a:ea typeface="黑体" panose="02010600030101010101" pitchFamily="49" charset="-122"/>
                <a:cs typeface="+mn-ea"/>
                <a:sym typeface="等线"/>
              </a:rPr>
              <a:t>房屋组成部分</a:t>
            </a:r>
            <a:r>
              <a:rPr lang="zh-CN" altLang="en-US" sz="3200" strike="noStrike" noProof="1" dirty="0">
                <a:solidFill>
                  <a:schemeClr val="tx1"/>
                </a:solidFill>
                <a:latin typeface="等线"/>
                <a:ea typeface="黑体" panose="02010600030101010101" pitchFamily="49" charset="-122"/>
                <a:cs typeface="+mn-ea"/>
                <a:sym typeface="等线"/>
              </a:rPr>
              <a:t>进行危险程度鉴定：分为</a:t>
            </a:r>
            <a:r>
              <a:rPr lang="en-US" altLang="zh-CN" sz="3200" strike="noStrike" noProof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+mn-ea"/>
                <a:sym typeface="等线"/>
              </a:rPr>
              <a:t>4</a:t>
            </a:r>
            <a:r>
              <a:rPr lang="zh-CN" altLang="en-US" sz="3200" strike="noStrike" noProof="1" dirty="0">
                <a:solidFill>
                  <a:schemeClr val="tx1"/>
                </a:solidFill>
                <a:latin typeface="等线"/>
                <a:ea typeface="黑体" panose="02010600030101010101" pitchFamily="49" charset="-122"/>
                <a:cs typeface="+mn-ea"/>
                <a:sym typeface="等线"/>
              </a:rPr>
              <a:t>个等级</a:t>
            </a:r>
            <a:endParaRPr lang="zh-CN" altLang="en-US" sz="3200" strike="noStrike" noProof="1" dirty="0">
              <a:solidFill>
                <a:schemeClr val="tx1"/>
              </a:solidFill>
              <a:latin typeface="等线"/>
              <a:ea typeface="黑体" panose="02010600030101010101" pitchFamily="49" charset="-122"/>
              <a:cs typeface="+mn-ea"/>
              <a:sym typeface="等线"/>
            </a:endParaRPr>
          </a:p>
          <a:p>
            <a:pPr marL="1188085" fontAlgn="base">
              <a:lnSpc>
                <a:spcPct val="120000"/>
              </a:lnSpc>
              <a:spcAft>
                <a:spcPts val="0"/>
              </a:spcAft>
            </a:pPr>
            <a:r>
              <a:rPr lang="en-US" altLang="zh-CN" sz="3200" strike="noStrike" noProof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+mn-ea"/>
                <a:sym typeface="等线"/>
              </a:rPr>
              <a:t>a</a:t>
            </a:r>
            <a:r>
              <a:rPr lang="zh-CN" altLang="en-US" sz="3200" strike="noStrike" noProof="1" dirty="0">
                <a:solidFill>
                  <a:schemeClr val="accent1">
                    <a:lumMod val="75000"/>
                  </a:schemeClr>
                </a:solidFill>
                <a:latin typeface="等线"/>
                <a:ea typeface="黑体" panose="02010600030101010101" pitchFamily="49" charset="-122"/>
                <a:cs typeface="+mn-ea"/>
                <a:sym typeface="等线"/>
              </a:rPr>
              <a:t>级</a:t>
            </a:r>
            <a:r>
              <a:rPr lang="zh-CN" altLang="en-US" sz="3200" strike="noStrike" noProof="1" dirty="0">
                <a:solidFill>
                  <a:schemeClr val="tx1"/>
                </a:solidFill>
                <a:latin typeface="等线"/>
                <a:ea typeface="黑体" panose="02010600030101010101" pitchFamily="49" charset="-122"/>
                <a:cs typeface="+mn-ea"/>
                <a:sym typeface="等线"/>
              </a:rPr>
              <a:t>：无危险点；  </a:t>
            </a:r>
            <a:r>
              <a:rPr lang="zh-CN" altLang="en-US" sz="3200" strike="noStrike" noProof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+mn-ea"/>
                <a:sym typeface="等线"/>
              </a:rPr>
              <a:t>b</a:t>
            </a:r>
            <a:r>
              <a:rPr lang="zh-CN" altLang="en-US" sz="3200" strike="noStrike" noProof="1" dirty="0">
                <a:solidFill>
                  <a:schemeClr val="accent1">
                    <a:lumMod val="75000"/>
                  </a:schemeClr>
                </a:solidFill>
                <a:latin typeface="等线"/>
                <a:ea typeface="黑体" panose="02010600030101010101" pitchFamily="49" charset="-122"/>
                <a:cs typeface="+mn-ea"/>
                <a:sym typeface="等线"/>
              </a:rPr>
              <a:t>级</a:t>
            </a:r>
            <a:r>
              <a:rPr lang="zh-CN" altLang="en-US" sz="3200" strike="noStrike" noProof="1" dirty="0">
                <a:solidFill>
                  <a:schemeClr val="tx1"/>
                </a:solidFill>
                <a:latin typeface="等线"/>
                <a:ea typeface="黑体" panose="02010600030101010101" pitchFamily="49" charset="-122"/>
                <a:cs typeface="+mn-ea"/>
                <a:sym typeface="等线"/>
              </a:rPr>
              <a:t>：有危险点；</a:t>
            </a:r>
            <a:endParaRPr lang="zh-CN" altLang="en-US" sz="3200" strike="noStrike" noProof="1" dirty="0">
              <a:solidFill>
                <a:schemeClr val="tx1"/>
              </a:solidFill>
              <a:latin typeface="等线"/>
              <a:ea typeface="黑体" panose="02010600030101010101" pitchFamily="49" charset="-122"/>
              <a:cs typeface="+mn-ea"/>
              <a:sym typeface="等线"/>
            </a:endParaRPr>
          </a:p>
          <a:p>
            <a:pPr marL="1188085" fontAlgn="base">
              <a:lnSpc>
                <a:spcPct val="120000"/>
              </a:lnSpc>
              <a:spcAft>
                <a:spcPts val="0"/>
              </a:spcAft>
            </a:pPr>
            <a:r>
              <a:rPr lang="zh-CN" altLang="en-US" sz="3200" strike="noStrike" noProof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+mn-ea"/>
                <a:sym typeface="等线"/>
              </a:rPr>
              <a:t>c</a:t>
            </a:r>
            <a:r>
              <a:rPr lang="zh-CN" altLang="en-US" sz="3200" strike="noStrike" noProof="1" dirty="0">
                <a:solidFill>
                  <a:schemeClr val="accent1">
                    <a:lumMod val="75000"/>
                  </a:schemeClr>
                </a:solidFill>
                <a:latin typeface="等线"/>
                <a:ea typeface="黑体" panose="02010600030101010101" pitchFamily="49" charset="-122"/>
                <a:cs typeface="+mn-ea"/>
                <a:sym typeface="等线"/>
              </a:rPr>
              <a:t>级</a:t>
            </a:r>
            <a:r>
              <a:rPr lang="zh-CN" altLang="en-US" sz="3200" strike="noStrike" noProof="1" dirty="0">
                <a:solidFill>
                  <a:schemeClr val="tx1"/>
                </a:solidFill>
                <a:latin typeface="等线"/>
                <a:ea typeface="黑体" panose="02010600030101010101" pitchFamily="49" charset="-122"/>
                <a:cs typeface="+mn-ea"/>
                <a:sym typeface="等线"/>
              </a:rPr>
              <a:t>：局部危险；  </a:t>
            </a:r>
            <a:r>
              <a:rPr lang="zh-CN" altLang="en-US" sz="3200" strike="noStrike" noProof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+mn-ea"/>
                <a:sym typeface="等线"/>
              </a:rPr>
              <a:t>d</a:t>
            </a:r>
            <a:r>
              <a:rPr lang="zh-CN" altLang="en-US" sz="3200" strike="noStrike" noProof="1" dirty="0">
                <a:solidFill>
                  <a:schemeClr val="accent1">
                    <a:lumMod val="75000"/>
                  </a:schemeClr>
                </a:solidFill>
                <a:latin typeface="等线"/>
                <a:ea typeface="黑体" panose="02010600030101010101" pitchFamily="49" charset="-122"/>
                <a:cs typeface="+mn-ea"/>
                <a:sym typeface="等线"/>
              </a:rPr>
              <a:t>级</a:t>
            </a:r>
            <a:r>
              <a:rPr lang="zh-CN" altLang="en-US" sz="3200" strike="noStrike" noProof="1" dirty="0">
                <a:solidFill>
                  <a:schemeClr val="tx1"/>
                </a:solidFill>
                <a:latin typeface="等线"/>
                <a:ea typeface="黑体" panose="02010600030101010101" pitchFamily="49" charset="-122"/>
                <a:cs typeface="+mn-ea"/>
                <a:sym typeface="等线"/>
              </a:rPr>
              <a:t>：整体危险。</a:t>
            </a:r>
            <a:endParaRPr lang="zh-CN" altLang="en-US" sz="3200" strike="noStrike" noProof="1" dirty="0">
              <a:solidFill>
                <a:schemeClr val="tx1"/>
              </a:solidFill>
              <a:latin typeface="等线"/>
              <a:ea typeface="黑体" panose="02010600030101010101" pitchFamily="49" charset="-122"/>
              <a:sym typeface="等线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标题 1"/>
          <p:cNvSpPr>
            <a:spLocks noGrp="1"/>
          </p:cNvSpPr>
          <p:nvPr>
            <p:ph type="title"/>
          </p:nvPr>
        </p:nvSpPr>
        <p:spPr>
          <a:xfrm>
            <a:off x="374650" y="247650"/>
            <a:ext cx="11142663" cy="746125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en-US" altLang="zh-CN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1 </a:t>
            </a:r>
            <a:r>
              <a:rPr lang="zh-CN" altLang="en-US" sz="3600" dirty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《农村住房安全性鉴定技术导则》简介</a:t>
            </a:r>
            <a:endParaRPr lang="zh-CN" altLang="en-US" sz="3600" dirty="0">
              <a:solidFill>
                <a:srgbClr val="C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1266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966450" y="6278563"/>
            <a:ext cx="898525" cy="433387"/>
          </a:xfrm>
          <a:noFill/>
          <a:ln>
            <a:noFill/>
          </a:ln>
        </p:spPr>
        <p:txBody>
          <a:bodyPr wrap="square" lIns="91440" tIns="45720" rIns="91440" bIns="45720" anchor="ctr"/>
          <a:p>
            <a:pPr algn="r"/>
            <a:fld id="{9A0DB2DC-4C9A-4742-B13C-FB6460FD3503}" type="slidenum">
              <a:rPr lang="zh-CN" altLang="en-US" sz="28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fld>
            <a:endParaRPr lang="zh-CN" altLang="en-US" sz="28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8195" name="内容占位符 2"/>
          <p:cNvSpPr>
            <a:spLocks noGrp="1"/>
          </p:cNvSpPr>
          <p:nvPr/>
        </p:nvSpPr>
        <p:spPr>
          <a:xfrm>
            <a:off x="765175" y="1052513"/>
            <a:ext cx="10944225" cy="532288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228600" indent="-228600" fontAlgn="base">
              <a:lnSpc>
                <a:spcPct val="120000"/>
              </a:lnSpc>
              <a:spcAft>
                <a:spcPts val="0"/>
              </a:spcAft>
              <a:buChar char="•"/>
            </a:pPr>
            <a:r>
              <a:rPr sz="3200" strike="noStrike" noProof="1" dirty="0">
                <a:solidFill>
                  <a:schemeClr val="accent1">
                    <a:lumMod val="75000"/>
                  </a:schemeClr>
                </a:solidFill>
                <a:latin typeface="等线"/>
                <a:ea typeface="黑体" panose="02010600030101010101" pitchFamily="49" charset="-122"/>
                <a:cs typeface="+mn-ea"/>
                <a:sym typeface="等线"/>
              </a:rPr>
              <a:t>房屋整体危险程度</a:t>
            </a:r>
            <a:r>
              <a:rPr sz="3200" strike="noStrike" noProof="1" dirty="0">
                <a:solidFill>
                  <a:schemeClr val="tx1"/>
                </a:solidFill>
                <a:latin typeface="等线"/>
                <a:ea typeface="黑体" panose="02010600030101010101" pitchFamily="49" charset="-122"/>
                <a:cs typeface="+mn-ea"/>
                <a:sym typeface="等线"/>
              </a:rPr>
              <a:t>鉴定</a:t>
            </a:r>
            <a:r>
              <a:rPr lang="zh-CN" sz="3200" strike="noStrike" noProof="1" dirty="0">
                <a:solidFill>
                  <a:schemeClr val="tx1"/>
                </a:solidFill>
                <a:latin typeface="等线"/>
                <a:ea typeface="黑体" panose="02010600030101010101" pitchFamily="49" charset="-122"/>
                <a:cs typeface="+mn-ea"/>
                <a:sym typeface="等线"/>
              </a:rPr>
              <a:t>鉴定</a:t>
            </a:r>
            <a:r>
              <a:rPr sz="3200" strike="noStrike" noProof="1" dirty="0">
                <a:solidFill>
                  <a:schemeClr val="tx1"/>
                </a:solidFill>
                <a:latin typeface="等线"/>
                <a:ea typeface="黑体" panose="02010600030101010101" pitchFamily="49" charset="-122"/>
                <a:cs typeface="+mn-ea"/>
                <a:sym typeface="等线"/>
              </a:rPr>
              <a:t>，</a:t>
            </a:r>
            <a:r>
              <a:rPr lang="zh-CN" sz="3200" strike="noStrike" noProof="1" dirty="0">
                <a:solidFill>
                  <a:schemeClr val="tx1"/>
                </a:solidFill>
                <a:latin typeface="等线"/>
                <a:ea typeface="黑体" panose="02010600030101010101" pitchFamily="49" charset="-122"/>
                <a:cs typeface="+mn-ea"/>
                <a:sym typeface="等线"/>
              </a:rPr>
              <a:t>分为</a:t>
            </a:r>
            <a:r>
              <a:rPr lang="en-US" altLang="zh-CN" sz="3200" strike="noStrike" noProof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+mn-ea"/>
                <a:sym typeface="等线"/>
              </a:rPr>
              <a:t>4</a:t>
            </a:r>
            <a:r>
              <a:rPr lang="zh-CN" altLang="en-US" sz="3200" strike="noStrike" noProof="1" dirty="0">
                <a:solidFill>
                  <a:schemeClr val="tx1"/>
                </a:solidFill>
                <a:latin typeface="等线"/>
                <a:ea typeface="黑体" panose="02010600030101010101" pitchFamily="49" charset="-122"/>
                <a:cs typeface="+mn-ea"/>
                <a:sym typeface="等线"/>
              </a:rPr>
              <a:t>个</a:t>
            </a:r>
            <a:r>
              <a:rPr sz="3200" strike="noStrike" noProof="1" dirty="0">
                <a:solidFill>
                  <a:schemeClr val="tx1"/>
                </a:solidFill>
                <a:latin typeface="等线"/>
                <a:ea typeface="黑体" panose="02010600030101010101" pitchFamily="49" charset="-122"/>
                <a:cs typeface="+mn-ea"/>
                <a:sym typeface="等线"/>
              </a:rPr>
              <a:t>等级</a:t>
            </a:r>
            <a:endParaRPr sz="3200" strike="noStrike" noProof="1" dirty="0">
              <a:solidFill>
                <a:schemeClr val="tx1"/>
              </a:solidFill>
              <a:latin typeface="等线"/>
              <a:ea typeface="黑体" panose="02010600030101010101" pitchFamily="49" charset="-122"/>
              <a:sym typeface="等线"/>
            </a:endParaRPr>
          </a:p>
          <a:p>
            <a:pPr marL="360045" fontAlgn="base">
              <a:lnSpc>
                <a:spcPct val="120000"/>
              </a:lnSpc>
              <a:spcAft>
                <a:spcPts val="0"/>
              </a:spcAft>
            </a:pPr>
            <a:r>
              <a:rPr sz="3200" strike="noStrike" noProof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+mn-ea"/>
                <a:sym typeface="等线"/>
              </a:rPr>
              <a:t>A</a:t>
            </a:r>
            <a:r>
              <a:rPr sz="3200" strike="noStrike" noProof="1" dirty="0">
                <a:solidFill>
                  <a:schemeClr val="accent1">
                    <a:lumMod val="75000"/>
                  </a:schemeClr>
                </a:solidFill>
                <a:latin typeface="等线"/>
                <a:ea typeface="黑体" panose="02010600030101010101" pitchFamily="49" charset="-122"/>
                <a:cs typeface="+mn-ea"/>
                <a:sym typeface="等线"/>
              </a:rPr>
              <a:t>级</a:t>
            </a:r>
            <a:r>
              <a:rPr sz="3200" strike="noStrike" noProof="1" dirty="0">
                <a:solidFill>
                  <a:schemeClr val="tx1"/>
                </a:solidFill>
                <a:latin typeface="等线"/>
                <a:ea typeface="黑体" panose="02010600030101010101" pitchFamily="49" charset="-122"/>
                <a:cs typeface="+mn-ea"/>
                <a:sym typeface="等线"/>
              </a:rPr>
              <a:t>：结构能满足安全使用要求，承重构件未发现危险点，房屋结构安全</a:t>
            </a:r>
            <a:endParaRPr sz="3200" strike="noStrike" noProof="1" dirty="0">
              <a:solidFill>
                <a:schemeClr val="tx1"/>
              </a:solidFill>
              <a:latin typeface="等线"/>
              <a:ea typeface="黑体" panose="02010600030101010101" pitchFamily="49" charset="-122"/>
              <a:sym typeface="等线"/>
            </a:endParaRPr>
          </a:p>
          <a:p>
            <a:pPr marL="360045" fontAlgn="base">
              <a:lnSpc>
                <a:spcPct val="120000"/>
              </a:lnSpc>
              <a:spcAft>
                <a:spcPts val="0"/>
              </a:spcAft>
            </a:pPr>
            <a:r>
              <a:rPr sz="3200" strike="noStrike" noProof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+mn-ea"/>
                <a:sym typeface="等线"/>
              </a:rPr>
              <a:t>B</a:t>
            </a:r>
            <a:r>
              <a:rPr sz="3200" strike="noStrike" noProof="1" dirty="0">
                <a:solidFill>
                  <a:schemeClr val="accent1">
                    <a:lumMod val="75000"/>
                  </a:schemeClr>
                </a:solidFill>
                <a:latin typeface="等线"/>
                <a:ea typeface="黑体" panose="02010600030101010101" pitchFamily="49" charset="-122"/>
                <a:cs typeface="+mn-ea"/>
                <a:sym typeface="等线"/>
              </a:rPr>
              <a:t>级</a:t>
            </a:r>
            <a:r>
              <a:rPr sz="3200" strike="noStrike" noProof="1" dirty="0">
                <a:solidFill>
                  <a:schemeClr val="tx1"/>
                </a:solidFill>
                <a:latin typeface="等线"/>
                <a:ea typeface="黑体" panose="02010600030101010101" pitchFamily="49" charset="-122"/>
                <a:cs typeface="+mn-ea"/>
                <a:sym typeface="等线"/>
              </a:rPr>
              <a:t>：结构基本满足安全使用要求，个别承重构件处于危险状态，但不影响主体结构安全</a:t>
            </a:r>
            <a:endParaRPr sz="3200" strike="noStrike" noProof="1" dirty="0">
              <a:solidFill>
                <a:schemeClr val="tx1"/>
              </a:solidFill>
              <a:latin typeface="等线"/>
              <a:ea typeface="黑体" panose="02010600030101010101" pitchFamily="49" charset="-122"/>
              <a:sym typeface="等线"/>
            </a:endParaRPr>
          </a:p>
          <a:p>
            <a:pPr marL="360045" fontAlgn="base">
              <a:lnSpc>
                <a:spcPct val="120000"/>
              </a:lnSpc>
              <a:spcAft>
                <a:spcPts val="0"/>
              </a:spcAft>
            </a:pPr>
            <a:r>
              <a:rPr sz="3200" strike="noStrike" noProof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+mn-ea"/>
                <a:sym typeface="等线"/>
              </a:rPr>
              <a:t>C</a:t>
            </a:r>
            <a:r>
              <a:rPr sz="3200" strike="noStrike" noProof="1" dirty="0">
                <a:solidFill>
                  <a:schemeClr val="accent1">
                    <a:lumMod val="75000"/>
                  </a:schemeClr>
                </a:solidFill>
                <a:latin typeface="等线"/>
                <a:ea typeface="黑体" panose="02010600030101010101" pitchFamily="49" charset="-122"/>
                <a:cs typeface="+mn-ea"/>
                <a:sym typeface="等线"/>
              </a:rPr>
              <a:t>级</a:t>
            </a:r>
            <a:r>
              <a:rPr sz="3200" strike="noStrike" noProof="1" dirty="0">
                <a:solidFill>
                  <a:schemeClr val="tx1"/>
                </a:solidFill>
                <a:latin typeface="等线"/>
                <a:ea typeface="黑体" panose="02010600030101010101" pitchFamily="49" charset="-122"/>
                <a:cs typeface="+mn-ea"/>
                <a:sym typeface="等线"/>
              </a:rPr>
              <a:t>：部分承重结构不能满足安全使用要求，局部出现险情，构成局部危房</a:t>
            </a:r>
            <a:endParaRPr sz="3200" strike="noStrike" noProof="1" dirty="0">
              <a:solidFill>
                <a:schemeClr val="tx1"/>
              </a:solidFill>
              <a:latin typeface="等线"/>
              <a:ea typeface="黑体" panose="02010600030101010101" pitchFamily="49" charset="-122"/>
              <a:sym typeface="等线"/>
            </a:endParaRPr>
          </a:p>
          <a:p>
            <a:pPr marL="360045" fontAlgn="base">
              <a:lnSpc>
                <a:spcPct val="120000"/>
              </a:lnSpc>
              <a:spcAft>
                <a:spcPts val="0"/>
              </a:spcAft>
            </a:pPr>
            <a:r>
              <a:rPr sz="3200" strike="noStrike" noProof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+mn-ea"/>
                <a:sym typeface="等线"/>
              </a:rPr>
              <a:t>D</a:t>
            </a:r>
            <a:r>
              <a:rPr sz="3200" strike="noStrike" noProof="1" dirty="0">
                <a:solidFill>
                  <a:schemeClr val="accent1">
                    <a:lumMod val="75000"/>
                  </a:schemeClr>
                </a:solidFill>
                <a:latin typeface="等线"/>
                <a:ea typeface="黑体" panose="02010600030101010101" pitchFamily="49" charset="-122"/>
                <a:cs typeface="+mn-ea"/>
                <a:sym typeface="等线"/>
              </a:rPr>
              <a:t>级</a:t>
            </a:r>
            <a:r>
              <a:rPr sz="3200" strike="noStrike" noProof="1" dirty="0">
                <a:solidFill>
                  <a:schemeClr val="tx1"/>
                </a:solidFill>
                <a:latin typeface="等线"/>
                <a:ea typeface="黑体" panose="02010600030101010101" pitchFamily="49" charset="-122"/>
                <a:cs typeface="+mn-ea"/>
                <a:sym typeface="等线"/>
              </a:rPr>
              <a:t>：承重结构已不能满足安全使用要求，房屋整体出现险情，构成整幢危房</a:t>
            </a:r>
            <a:endParaRPr sz="3200" strike="noStrike" noProof="1" dirty="0">
              <a:solidFill>
                <a:schemeClr val="tx1"/>
              </a:solidFill>
              <a:latin typeface="等线"/>
              <a:ea typeface="黑体" panose="02010600030101010101" pitchFamily="49" charset="-122"/>
              <a:sym typeface="等线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自定义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7B7B7B"/>
      </a:accent2>
      <a:accent3>
        <a:srgbClr val="0070C0"/>
      </a:accent3>
      <a:accent4>
        <a:srgbClr val="7B7B7B"/>
      </a:accent4>
      <a:accent5>
        <a:srgbClr val="0070C0"/>
      </a:accent5>
      <a:accent6>
        <a:srgbClr val="7B7B7B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7069</Words>
  <Application>WPS 演示</Application>
  <PresentationFormat/>
  <Paragraphs>589</Paragraphs>
  <Slides>60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60</vt:i4>
      </vt:variant>
    </vt:vector>
  </HeadingPairs>
  <TitlesOfParts>
    <vt:vector size="76" baseType="lpstr">
      <vt:lpstr>Arial</vt:lpstr>
      <vt:lpstr>宋体</vt:lpstr>
      <vt:lpstr>Wingdings</vt:lpstr>
      <vt:lpstr>Microsoft Sans Serif</vt:lpstr>
      <vt:lpstr>等线</vt:lpstr>
      <vt:lpstr>等线 Light</vt:lpstr>
      <vt:lpstr>黑体</vt:lpstr>
      <vt:lpstr>Times New Roman</vt:lpstr>
      <vt:lpstr>微软雅黑</vt:lpstr>
      <vt:lpstr>Arial Unicode MS</vt:lpstr>
      <vt:lpstr>华文楷体</vt:lpstr>
      <vt:lpstr>Times New Roman</vt:lpstr>
      <vt:lpstr>楷体_GB2312</vt:lpstr>
      <vt:lpstr>MT Extra</vt:lpstr>
      <vt:lpstr>MingLiU</vt:lpstr>
      <vt:lpstr>Office 主题​​</vt:lpstr>
      <vt:lpstr>农村危房简易鉴定技术要点 与加固方法</vt:lpstr>
      <vt:lpstr>内  容</vt:lpstr>
      <vt:lpstr>1 《农村住房安全性鉴定技术导则》简介</vt:lpstr>
      <vt:lpstr>1 《农村住房安全性鉴定技术导则》简介</vt:lpstr>
      <vt:lpstr>1 《农村住房安全性鉴定技术导则》简介</vt:lpstr>
      <vt:lpstr>1 《农村住房安全性鉴定技术导则》简介</vt:lpstr>
      <vt:lpstr>1 《农村住房安全性鉴定技术导则》简介</vt:lpstr>
      <vt:lpstr>1 《农村住房安全性鉴定技术导则》简介</vt:lpstr>
      <vt:lpstr>1 《农村住房安全性鉴定技术导则》简介</vt:lpstr>
      <vt:lpstr>1 《农村住房安全性鉴定技术导则》简介</vt:lpstr>
      <vt:lpstr>PowerPoint 演示文稿</vt:lpstr>
      <vt:lpstr>2 简易鉴定表填写要点</vt:lpstr>
      <vt:lpstr>2 简易鉴定表填写要点</vt:lpstr>
      <vt:lpstr>2.1 地基基础</vt:lpstr>
      <vt:lpstr>2.1 地基基础</vt:lpstr>
      <vt:lpstr>2.1 地基基础</vt:lpstr>
      <vt:lpstr>2.1 地基基础</vt:lpstr>
      <vt:lpstr>2.2 承重墙</vt:lpstr>
      <vt:lpstr>2.2 承重墙</vt:lpstr>
      <vt:lpstr>2.2 承重墙</vt:lpstr>
      <vt:lpstr>2.2 承重墙</vt:lpstr>
      <vt:lpstr>2.2 承重墙</vt:lpstr>
      <vt:lpstr>2.2 承重墙</vt:lpstr>
      <vt:lpstr>2.2 承重墙</vt:lpstr>
      <vt:lpstr>2.3 木柱、梁、檩、木屋架</vt:lpstr>
      <vt:lpstr>2.3 木柱、梁、檩、木屋架</vt:lpstr>
      <vt:lpstr>2.3 木柱、梁、檩、木屋架</vt:lpstr>
      <vt:lpstr>2.3 木柱、梁、檩、木屋架</vt:lpstr>
      <vt:lpstr>2.3 木柱、梁、檩、木屋架</vt:lpstr>
      <vt:lpstr>2.3 木柱、梁、檩、木屋架</vt:lpstr>
      <vt:lpstr>2.3 木柱、梁、檩、木屋架</vt:lpstr>
      <vt:lpstr>2.4 混凝土柱、梁</vt:lpstr>
      <vt:lpstr>2.4 混凝土柱、梁</vt:lpstr>
      <vt:lpstr>2.4 混凝土柱、梁</vt:lpstr>
      <vt:lpstr>2.4 混凝土柱、梁</vt:lpstr>
      <vt:lpstr>2.4 混凝土柱、梁</vt:lpstr>
      <vt:lpstr>2.5 屋面</vt:lpstr>
      <vt:lpstr>2.5 楼（屋）盖</vt:lpstr>
      <vt:lpstr>2.6 房屋整体危险程度鉴定</vt:lpstr>
      <vt:lpstr>2.7 防灾措施鉴定</vt:lpstr>
      <vt:lpstr>2.7 防灾措施鉴定</vt:lpstr>
      <vt:lpstr>补充：关于“闽建村〔2020〕3号”要求的排查建议</vt:lpstr>
      <vt:lpstr>补充：关于“闽建村〔2020〕3号”要求的排查建议</vt:lpstr>
      <vt:lpstr>补充：关于“闽建村〔2020〕3号”要求的排查建议</vt:lpstr>
      <vt:lpstr>补充：关于“闽建村〔2020〕3号”要求的排查建议</vt:lpstr>
      <vt:lpstr>补充：关于“闽建村〔2020〕3号”要求的排查建议</vt:lpstr>
      <vt:lpstr>补充：关于“闽建村〔2020〕3号”要求的排查建议</vt:lpstr>
      <vt:lpstr>补充：关于“闽建村〔2020〕3号”要求的排查建议</vt:lpstr>
      <vt:lpstr>PowerPoint 演示文稿</vt:lpstr>
      <vt:lpstr>改造方式</vt:lpstr>
      <vt:lpstr>3.1 地基基础加固</vt:lpstr>
      <vt:lpstr>3.2 房屋整体性加固</vt:lpstr>
      <vt:lpstr>3.3 砖石墙体加固与修复</vt:lpstr>
      <vt:lpstr>3.3 砖石墙体加固与修复</vt:lpstr>
      <vt:lpstr>3.4 生土墙体加固与修复</vt:lpstr>
      <vt:lpstr>3.4 生土墙体加固与修复</vt:lpstr>
      <vt:lpstr>3.5 木构件加固与修复</vt:lpstr>
      <vt:lpstr>3.6 混凝土构件加固</vt:lpstr>
      <vt:lpstr>3.7 改造后鉴定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FJW</dc:creator>
  <cp:lastModifiedBy>米米</cp:lastModifiedBy>
  <cp:revision>1410</cp:revision>
  <dcterms:created xsi:type="dcterms:W3CDTF">2016-02-15T06:48:00Z</dcterms:created>
  <dcterms:modified xsi:type="dcterms:W3CDTF">2020-04-15T03:31:43Z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